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143500" cx="9144000"/>
  <p:notesSz cx="6858000" cy="9144000"/>
  <p:embeddedFontLst>
    <p:embeddedFont>
      <p:font typeface="Asap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44" Type="http://schemas.openxmlformats.org/officeDocument/2006/relationships/font" Target="fonts/Asap-regular.fntdata"/><Relationship Id="rId21" Type="http://schemas.openxmlformats.org/officeDocument/2006/relationships/slide" Target="slides/slide15.xml"/><Relationship Id="rId43" Type="http://schemas.openxmlformats.org/officeDocument/2006/relationships/slide" Target="slides/slide37.xml"/><Relationship Id="rId24" Type="http://schemas.openxmlformats.org/officeDocument/2006/relationships/slide" Target="slides/slide18.xml"/><Relationship Id="rId46" Type="http://schemas.openxmlformats.org/officeDocument/2006/relationships/font" Target="fonts/Asap-italic.fntdata"/><Relationship Id="rId23" Type="http://schemas.openxmlformats.org/officeDocument/2006/relationships/slide" Target="slides/slide17.xml"/><Relationship Id="rId45" Type="http://schemas.openxmlformats.org/officeDocument/2006/relationships/font" Target="fonts/Asap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Asap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74e9fe81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74e9fe81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Schwerer wirds nicht, dafür kann RxJS auch einiges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Komplexe RxJS kann aber nur mit Unit Tests testen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Man muss direkt an die Observables rankommen. Private Methoden oder so gehen nicht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facbef8729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facbef8729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facbef8729_1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facbef8729_1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 counts here. If we don't come up with loosely coupled modules, the worst case is that all our angular elements (components, services) will be used.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facbef8729_1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facbef8729_1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facbef8729_1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facbef8729_1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sap"/>
              <a:buChar char="●"/>
            </a:pPr>
            <a:r>
              <a:rPr lang="en-GB" sz="1800">
                <a:solidFill>
                  <a:srgbClr val="595959"/>
                </a:solidFill>
                <a:latin typeface="Asap"/>
                <a:ea typeface="Asap"/>
                <a:cs typeface="Asap"/>
                <a:sym typeface="Asap"/>
              </a:rPr>
              <a:t>Largely Depends on Application</a:t>
            </a:r>
            <a:endParaRPr sz="1800">
              <a:solidFill>
                <a:srgbClr val="595959"/>
              </a:solidFill>
              <a:latin typeface="Asap"/>
              <a:ea typeface="Asap"/>
              <a:cs typeface="Asap"/>
              <a:sym typeface="Asap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sap"/>
              <a:buChar char="●"/>
            </a:pPr>
            <a:r>
              <a:rPr lang="en-GB" sz="1800">
                <a:solidFill>
                  <a:srgbClr val="595959"/>
                </a:solidFill>
                <a:latin typeface="Asap"/>
                <a:ea typeface="Asap"/>
                <a:cs typeface="Asap"/>
                <a:sym typeface="Asap"/>
              </a:rPr>
              <a:t>Most parts of data processing (unit test) done in backend</a:t>
            </a:r>
            <a:endParaRPr sz="1800">
              <a:solidFill>
                <a:srgbClr val="595959"/>
              </a:solidFill>
              <a:latin typeface="Asap"/>
              <a:ea typeface="Asap"/>
              <a:cs typeface="Asap"/>
              <a:sym typeface="Asap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sap"/>
              <a:buChar char="●"/>
            </a:pPr>
            <a:r>
              <a:rPr lang="en-GB" sz="1800">
                <a:solidFill>
                  <a:srgbClr val="595959"/>
                </a:solidFill>
                <a:latin typeface="Asap"/>
                <a:ea typeface="Asap"/>
                <a:cs typeface="Asap"/>
                <a:sym typeface="Asap"/>
              </a:rPr>
              <a:t>Frontend as "proxy" → less logic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facbef8729_1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facbef8729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facbef8729_1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facbef8729_1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facbef8729_1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facbef8729_1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 geht hier darum um eine Priorisierung vorzunehmen. In Anbetracht, dass nicht viel Zeit da ist. Große Abdeckung der Tests und nicht die Frage wie viel teste ich.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facbef8729_1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facbef8729_1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facbef8729_1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facbef8729_1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facbef8729_1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facbef8729_1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acbef872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facbef872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facbef8729_1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facbef8729_1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facbef8729_1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facbef8729_1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facbef8729_1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facbef8729_1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facbef8729_1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facbef8729_1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Say that Presentational is not just about Generic UI Components.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 also makes sense if they form a pair or for UI components that have Domain Models as input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facbef8729_1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facbef8729_1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facbef8729_1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facbef8729_1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facbef8729_1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facbef8729_1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acbef8729_1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acbef8729_1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facbef8729_1_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facbef8729_1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facbef8729_1_4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facbef8729_1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facbef8729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facbef8729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Cucumber hier erwähnen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facbef8729_1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facbef8729_1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facbef8729_1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facbef8729_1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facbef8729_1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facbef8729_1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facbef8729_1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facbef8729_1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facbef8729_1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facbef8729_1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facbef8729_1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facbef8729_1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facbef8729_1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facbef8729_1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facbef8729_1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facbef8729_1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Make aware that we haven't seen component or service so far in Action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Explain the usage of the data-test selectors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fakeAsync is quite common used here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acbef8729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acbef8729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acbef8729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acbef8729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acbef8729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facbef8729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facbef8729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facbef8729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facbef8729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facbef8729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facbef8729_1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facbef8729_1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1"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2" name="Google Shape;6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23025" y="0"/>
            <a:ext cx="50209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9" y="0"/>
            <a:ext cx="914004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>
            <p:ph type="title"/>
          </p:nvPr>
        </p:nvSpPr>
        <p:spPr>
          <a:xfrm>
            <a:off x="388950" y="553675"/>
            <a:ext cx="38484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Logo">
  <p:cSld name="BLANK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/>
          <p:nvPr/>
        </p:nvSpPr>
        <p:spPr>
          <a:xfrm>
            <a:off x="7561975" y="4449125"/>
            <a:ext cx="1331100" cy="51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5"/>
          <p:cNvSpPr txBox="1"/>
          <p:nvPr>
            <p:ph idx="12" type="sldNum"/>
          </p:nvPr>
        </p:nvSpPr>
        <p:spPr>
          <a:xfrm>
            <a:off x="6900376" y="4810625"/>
            <a:ext cx="2052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sap"/>
              <a:buChar char="●"/>
              <a:defRPr sz="18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 Testing</a:t>
            </a:r>
            <a:endParaRPr/>
          </a:p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6 - Testing Strategies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/>
          <p:nvPr/>
        </p:nvSpPr>
        <p:spPr>
          <a:xfrm>
            <a:off x="1962900" y="1811925"/>
            <a:ext cx="4612500" cy="283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Behaviour</a:t>
            </a:r>
            <a:endParaRPr/>
          </a:p>
        </p:txBody>
      </p:sp>
      <p:sp>
        <p:nvSpPr>
          <p:cNvPr id="261" name="Google Shape;261;p35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sp>
        <p:nvSpPr>
          <p:cNvPr id="262" name="Google Shape;262;p35"/>
          <p:cNvSpPr/>
          <p:nvPr/>
        </p:nvSpPr>
        <p:spPr>
          <a:xfrm>
            <a:off x="2866563" y="2189400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3" name="Google Shape;263;p35"/>
          <p:cNvCxnSpPr>
            <a:stCxn id="261" idx="1"/>
            <a:endCxn id="262" idx="3"/>
          </p:cNvCxnSpPr>
          <p:nvPr/>
        </p:nvCxnSpPr>
        <p:spPr>
          <a:xfrm rot="10800000">
            <a:off x="3252238" y="2369775"/>
            <a:ext cx="763800" cy="68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35"/>
          <p:cNvCxnSpPr>
            <a:stCxn id="261" idx="3"/>
            <a:endCxn id="265" idx="1"/>
          </p:cNvCxnSpPr>
          <p:nvPr/>
        </p:nvCxnSpPr>
        <p:spPr>
          <a:xfrm flipH="1" rot="10800000">
            <a:off x="4741738" y="2309775"/>
            <a:ext cx="910500" cy="74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6" name="Google Shape;266;p35"/>
          <p:cNvSpPr/>
          <p:nvPr/>
        </p:nvSpPr>
        <p:spPr>
          <a:xfrm>
            <a:off x="5676837" y="3881929"/>
            <a:ext cx="600600" cy="50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7" name="Google Shape;267;p35"/>
          <p:cNvCxnSpPr>
            <a:stCxn id="261" idx="3"/>
            <a:endCxn id="266" idx="2"/>
          </p:cNvCxnSpPr>
          <p:nvPr/>
        </p:nvCxnSpPr>
        <p:spPr>
          <a:xfrm>
            <a:off x="4741738" y="3054075"/>
            <a:ext cx="935100" cy="1081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35"/>
          <p:cNvSpPr/>
          <p:nvPr/>
        </p:nvSpPr>
        <p:spPr>
          <a:xfrm>
            <a:off x="5652113" y="2116275"/>
            <a:ext cx="533100" cy="5067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35"/>
          <p:cNvGrpSpPr/>
          <p:nvPr/>
        </p:nvGrpSpPr>
        <p:grpSpPr>
          <a:xfrm>
            <a:off x="3795644" y="608861"/>
            <a:ext cx="1166497" cy="1241845"/>
            <a:chOff x="5158150" y="2440365"/>
            <a:chExt cx="1902000" cy="1941900"/>
          </a:xfrm>
        </p:grpSpPr>
        <p:pic>
          <p:nvPicPr>
            <p:cNvPr id="269" name="Google Shape;269;p3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0" name="Google Shape;270;p35"/>
            <p:cNvSpPr/>
            <p:nvPr/>
          </p:nvSpPr>
          <p:spPr>
            <a:xfrm>
              <a:off x="5158150" y="2440365"/>
              <a:ext cx="1902000" cy="19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Test Specs</a:t>
              </a:r>
              <a:endParaRPr/>
            </a:p>
          </p:txBody>
        </p:sp>
      </p:grpSp>
      <p:cxnSp>
        <p:nvCxnSpPr>
          <p:cNvPr id="271" name="Google Shape;271;p35"/>
          <p:cNvCxnSpPr>
            <a:stCxn id="270" idx="2"/>
            <a:endCxn id="261" idx="0"/>
          </p:cNvCxnSpPr>
          <p:nvPr/>
        </p:nvCxnSpPr>
        <p:spPr>
          <a:xfrm>
            <a:off x="4378892" y="1850706"/>
            <a:ext cx="0" cy="88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2" name="Google Shape;272;p35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3" name="Google Shape;273;p35"/>
          <p:cNvCxnSpPr>
            <a:stCxn id="261" idx="2"/>
            <a:endCxn id="272" idx="3"/>
          </p:cNvCxnSpPr>
          <p:nvPr/>
        </p:nvCxnSpPr>
        <p:spPr>
          <a:xfrm flipH="1">
            <a:off x="3617188" y="3370725"/>
            <a:ext cx="761700" cy="74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4" name="Google Shape;274;p35"/>
          <p:cNvSpPr txBox="1"/>
          <p:nvPr/>
        </p:nvSpPr>
        <p:spPr>
          <a:xfrm>
            <a:off x="112025" y="4037100"/>
            <a:ext cx="17877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Out-of-System Dependency</a:t>
            </a:r>
            <a:endParaRPr sz="10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e.g. HttpClient</a:t>
            </a:r>
            <a:endParaRPr sz="10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75" name="Google Shape;275;p35"/>
          <p:cNvCxnSpPr>
            <a:stCxn id="274" idx="3"/>
            <a:endCxn id="272" idx="2"/>
          </p:cNvCxnSpPr>
          <p:nvPr/>
        </p:nvCxnSpPr>
        <p:spPr>
          <a:xfrm>
            <a:off x="1899725" y="4325250"/>
            <a:ext cx="12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6" name="Google Shape;276;p35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sp>
        <p:nvSpPr>
          <p:cNvPr id="277" name="Google Shape;277;p35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8" name="Google Shape;278;p35"/>
          <p:cNvCxnSpPr>
            <a:stCxn id="276" idx="2"/>
            <a:endCxn id="277" idx="3"/>
          </p:cNvCxnSpPr>
          <p:nvPr/>
        </p:nvCxnSpPr>
        <p:spPr>
          <a:xfrm flipH="1">
            <a:off x="3617188" y="3370725"/>
            <a:ext cx="761700" cy="74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79" name="Google Shape;279;p35"/>
          <p:cNvSpPr/>
          <p:nvPr/>
        </p:nvSpPr>
        <p:spPr>
          <a:xfrm>
            <a:off x="3909600" y="3582450"/>
            <a:ext cx="503700" cy="20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CCCCC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Mock</a:t>
            </a:r>
            <a:endParaRPr sz="800"/>
          </a:p>
        </p:txBody>
      </p:sp>
      <p:cxnSp>
        <p:nvCxnSpPr>
          <p:cNvPr id="280" name="Google Shape;280;p35"/>
          <p:cNvCxnSpPr>
            <a:stCxn id="276" idx="2"/>
            <a:endCxn id="279" idx="3"/>
          </p:cNvCxnSpPr>
          <p:nvPr/>
        </p:nvCxnSpPr>
        <p:spPr>
          <a:xfrm flipH="1">
            <a:off x="4161388" y="3370725"/>
            <a:ext cx="217500" cy="21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1" name="Google Shape;28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Detroit Style</a:t>
            </a:r>
            <a:endParaRPr/>
          </a:p>
        </p:txBody>
      </p:sp>
      <p:sp>
        <p:nvSpPr>
          <p:cNvPr id="282" name="Google Shape;282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6"/>
          <p:cNvSpPr/>
          <p:nvPr/>
        </p:nvSpPr>
        <p:spPr>
          <a:xfrm>
            <a:off x="1962900" y="1811925"/>
            <a:ext cx="4612500" cy="283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Behaviour</a:t>
            </a:r>
            <a:endParaRPr/>
          </a:p>
        </p:txBody>
      </p:sp>
      <p:sp>
        <p:nvSpPr>
          <p:cNvPr id="289" name="Google Shape;289;p36"/>
          <p:cNvSpPr/>
          <p:nvPr/>
        </p:nvSpPr>
        <p:spPr>
          <a:xfrm>
            <a:off x="2737350" y="2116275"/>
            <a:ext cx="3540000" cy="17328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Module</a:t>
            </a:r>
            <a:endParaRPr/>
          </a:p>
        </p:txBody>
      </p:sp>
      <p:sp>
        <p:nvSpPr>
          <p:cNvPr id="290" name="Google Shape;290;p36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sp>
        <p:nvSpPr>
          <p:cNvPr id="291" name="Google Shape;291;p36"/>
          <p:cNvSpPr/>
          <p:nvPr/>
        </p:nvSpPr>
        <p:spPr>
          <a:xfrm>
            <a:off x="2866563" y="2189400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2" name="Google Shape;292;p36"/>
          <p:cNvCxnSpPr>
            <a:stCxn id="290" idx="1"/>
            <a:endCxn id="291" idx="3"/>
          </p:cNvCxnSpPr>
          <p:nvPr/>
        </p:nvCxnSpPr>
        <p:spPr>
          <a:xfrm rot="10800000">
            <a:off x="3252238" y="2369775"/>
            <a:ext cx="763800" cy="68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36"/>
          <p:cNvCxnSpPr>
            <a:stCxn id="290" idx="3"/>
            <a:endCxn id="294" idx="1"/>
          </p:cNvCxnSpPr>
          <p:nvPr/>
        </p:nvCxnSpPr>
        <p:spPr>
          <a:xfrm flipH="1" rot="10800000">
            <a:off x="4741738" y="2309775"/>
            <a:ext cx="910500" cy="74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5" name="Google Shape;295;p36"/>
          <p:cNvSpPr/>
          <p:nvPr/>
        </p:nvSpPr>
        <p:spPr>
          <a:xfrm>
            <a:off x="5676837" y="3881929"/>
            <a:ext cx="600600" cy="50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6"/>
          <p:cNvSpPr/>
          <p:nvPr/>
        </p:nvSpPr>
        <p:spPr>
          <a:xfrm>
            <a:off x="5652113" y="2116275"/>
            <a:ext cx="533100" cy="5067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6" name="Google Shape;296;p36"/>
          <p:cNvGrpSpPr/>
          <p:nvPr/>
        </p:nvGrpSpPr>
        <p:grpSpPr>
          <a:xfrm>
            <a:off x="3795644" y="608861"/>
            <a:ext cx="1166497" cy="1241845"/>
            <a:chOff x="5158150" y="2440365"/>
            <a:chExt cx="1902000" cy="1941900"/>
          </a:xfrm>
        </p:grpSpPr>
        <p:pic>
          <p:nvPicPr>
            <p:cNvPr id="297" name="Google Shape;297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8" name="Google Shape;298;p36"/>
            <p:cNvSpPr/>
            <p:nvPr/>
          </p:nvSpPr>
          <p:spPr>
            <a:xfrm>
              <a:off x="5158150" y="2440365"/>
              <a:ext cx="1902000" cy="19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Test Specs</a:t>
              </a:r>
              <a:endParaRPr/>
            </a:p>
          </p:txBody>
        </p:sp>
      </p:grpSp>
      <p:cxnSp>
        <p:nvCxnSpPr>
          <p:cNvPr id="299" name="Google Shape;299;p36"/>
          <p:cNvCxnSpPr>
            <a:endCxn id="300" idx="0"/>
          </p:cNvCxnSpPr>
          <p:nvPr/>
        </p:nvCxnSpPr>
        <p:spPr>
          <a:xfrm flipH="1">
            <a:off x="4378900" y="1587975"/>
            <a:ext cx="4800" cy="44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1" name="Google Shape;301;p36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36"/>
          <p:cNvSpPr txBox="1"/>
          <p:nvPr/>
        </p:nvSpPr>
        <p:spPr>
          <a:xfrm>
            <a:off x="112025" y="4037100"/>
            <a:ext cx="17877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Out-of-System Dependency</a:t>
            </a:r>
            <a:endParaRPr sz="10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e.g. HttpClient</a:t>
            </a:r>
            <a:endParaRPr sz="10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03" name="Google Shape;303;p36"/>
          <p:cNvCxnSpPr>
            <a:stCxn id="302" idx="3"/>
            <a:endCxn id="301" idx="2"/>
          </p:cNvCxnSpPr>
          <p:nvPr/>
        </p:nvCxnSpPr>
        <p:spPr>
          <a:xfrm>
            <a:off x="1899725" y="4325250"/>
            <a:ext cx="12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" name="Google Shape;304;p36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cxnSp>
        <p:nvCxnSpPr>
          <p:cNvPr id="305" name="Google Shape;305;p36"/>
          <p:cNvCxnSpPr/>
          <p:nvPr/>
        </p:nvCxnSpPr>
        <p:spPr>
          <a:xfrm flipH="1">
            <a:off x="3617188" y="3370725"/>
            <a:ext cx="761700" cy="74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06" name="Google Shape;306;p36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"/>
          <p:cNvSpPr/>
          <p:nvPr/>
        </p:nvSpPr>
        <p:spPr>
          <a:xfrm>
            <a:off x="3909600" y="3582450"/>
            <a:ext cx="503700" cy="20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CCCCC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Mock</a:t>
            </a:r>
            <a:endParaRPr sz="800"/>
          </a:p>
        </p:txBody>
      </p:sp>
      <p:cxnSp>
        <p:nvCxnSpPr>
          <p:cNvPr id="308" name="Google Shape;308;p36"/>
          <p:cNvCxnSpPr>
            <a:stCxn id="304" idx="2"/>
            <a:endCxn id="307" idx="3"/>
          </p:cNvCxnSpPr>
          <p:nvPr/>
        </p:nvCxnSpPr>
        <p:spPr>
          <a:xfrm flipH="1">
            <a:off x="4161388" y="3370725"/>
            <a:ext cx="217500" cy="21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0" name="Google Shape;300;p36"/>
          <p:cNvSpPr/>
          <p:nvPr/>
        </p:nvSpPr>
        <p:spPr>
          <a:xfrm>
            <a:off x="4016050" y="2029575"/>
            <a:ext cx="725700" cy="280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API</a:t>
            </a:r>
            <a:endParaRPr/>
          </a:p>
        </p:txBody>
      </p:sp>
      <p:cxnSp>
        <p:nvCxnSpPr>
          <p:cNvPr id="309" name="Google Shape;309;p36"/>
          <p:cNvCxnSpPr>
            <a:stCxn id="300" idx="2"/>
            <a:endCxn id="304" idx="0"/>
          </p:cNvCxnSpPr>
          <p:nvPr/>
        </p:nvCxnSpPr>
        <p:spPr>
          <a:xfrm>
            <a:off x="4378900" y="2309775"/>
            <a:ext cx="0" cy="4278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p36"/>
          <p:cNvCxnSpPr/>
          <p:nvPr/>
        </p:nvCxnSpPr>
        <p:spPr>
          <a:xfrm>
            <a:off x="4741738" y="3054075"/>
            <a:ext cx="935100" cy="1081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311" name="Google Shape;311;p36"/>
          <p:cNvSpPr/>
          <p:nvPr/>
        </p:nvSpPr>
        <p:spPr>
          <a:xfrm>
            <a:off x="5086800" y="3463279"/>
            <a:ext cx="300300" cy="262800"/>
          </a:xfrm>
          <a:prstGeom prst="ellipse">
            <a:avLst/>
          </a:prstGeom>
          <a:solidFill>
            <a:srgbClr val="CCCCC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cxnSp>
        <p:nvCxnSpPr>
          <p:cNvPr id="312" name="Google Shape;312;p36"/>
          <p:cNvCxnSpPr>
            <a:endCxn id="311" idx="1"/>
          </p:cNvCxnSpPr>
          <p:nvPr/>
        </p:nvCxnSpPr>
        <p:spPr>
          <a:xfrm>
            <a:off x="4741678" y="3054166"/>
            <a:ext cx="389100" cy="44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3" name="Google Shape;313;p36"/>
          <p:cNvSpPr/>
          <p:nvPr/>
        </p:nvSpPr>
        <p:spPr>
          <a:xfrm>
            <a:off x="4985100" y="3490275"/>
            <a:ext cx="503700" cy="208800"/>
          </a:xfrm>
          <a:prstGeom prst="snip2DiagRect">
            <a:avLst>
              <a:gd fmla="val 0" name="adj1"/>
              <a:gd fmla="val 16667" name="adj2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Mock</a:t>
            </a:r>
            <a:endParaRPr sz="800"/>
          </a:p>
        </p:txBody>
      </p:sp>
      <p:sp>
        <p:nvSpPr>
          <p:cNvPr id="314" name="Google Shape;31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Detroit Style</a:t>
            </a:r>
            <a:endParaRPr/>
          </a:p>
        </p:txBody>
      </p:sp>
      <p:sp>
        <p:nvSpPr>
          <p:cNvPr id="315" name="Google Shape;315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Testing Pyramid Revisited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22" name="Google Shape;322;p37"/>
          <p:cNvSpPr/>
          <p:nvPr/>
        </p:nvSpPr>
        <p:spPr>
          <a:xfrm>
            <a:off x="2160671" y="1230296"/>
            <a:ext cx="4582291" cy="3830483"/>
          </a:xfrm>
          <a:prstGeom prst="flowChartExtract">
            <a:avLst/>
          </a:prstGeom>
          <a:solidFill>
            <a:srgbClr val="3D85C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7"/>
          <p:cNvSpPr/>
          <p:nvPr/>
        </p:nvSpPr>
        <p:spPr>
          <a:xfrm>
            <a:off x="2162450" y="2507875"/>
            <a:ext cx="4580400" cy="2555175"/>
          </a:xfrm>
          <a:custGeom>
            <a:rect b="b" l="l" r="r" t="t"/>
            <a:pathLst>
              <a:path extrusionOk="0" h="102207" w="183216">
                <a:moveTo>
                  <a:pt x="183216" y="102207"/>
                </a:moveTo>
                <a:lnTo>
                  <a:pt x="0" y="102207"/>
                </a:lnTo>
                <a:lnTo>
                  <a:pt x="60946" y="189"/>
                </a:lnTo>
                <a:lnTo>
                  <a:pt x="122460" y="0"/>
                </a:lnTo>
                <a:close/>
              </a:path>
            </a:pathLst>
          </a:custGeom>
          <a:gradFill>
            <a:gsLst>
              <a:gs pos="0">
                <a:srgbClr val="3D85C6"/>
              </a:gs>
              <a:gs pos="26000">
                <a:srgbClr val="3D85C6"/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</p:sp>
      <p:sp>
        <p:nvSpPr>
          <p:cNvPr id="324" name="Google Shape;324;p37"/>
          <p:cNvSpPr/>
          <p:nvPr/>
        </p:nvSpPr>
        <p:spPr>
          <a:xfrm>
            <a:off x="979499" y="3791975"/>
            <a:ext cx="3041700" cy="12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Asap"/>
                <a:ea typeface="Asap"/>
                <a:cs typeface="Asap"/>
                <a:sym typeface="Asap"/>
              </a:rPr>
              <a:t>Unit Tests</a:t>
            </a:r>
            <a:endParaRPr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25" name="Google Shape;325;p37"/>
          <p:cNvSpPr/>
          <p:nvPr/>
        </p:nvSpPr>
        <p:spPr>
          <a:xfrm>
            <a:off x="979850" y="2515100"/>
            <a:ext cx="28665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Asap"/>
                <a:ea typeface="Asap"/>
                <a:cs typeface="Asap"/>
                <a:sym typeface="Asap"/>
              </a:rPr>
              <a:t>Integration Tests</a:t>
            </a:r>
            <a:endParaRPr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26" name="Google Shape;326;p37"/>
          <p:cNvSpPr/>
          <p:nvPr/>
        </p:nvSpPr>
        <p:spPr>
          <a:xfrm>
            <a:off x="979499" y="1244600"/>
            <a:ext cx="2866500" cy="12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Asap"/>
                <a:ea typeface="Asap"/>
                <a:cs typeface="Asap"/>
                <a:sym typeface="Asap"/>
              </a:rPr>
              <a:t>End-to-End Tests</a:t>
            </a:r>
            <a:endParaRPr sz="17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27" name="Google Shape;327;p37"/>
          <p:cNvCxnSpPr/>
          <p:nvPr/>
        </p:nvCxnSpPr>
        <p:spPr>
          <a:xfrm flipH="1" rot="10800000">
            <a:off x="984225" y="2513125"/>
            <a:ext cx="4230300" cy="4200"/>
          </a:xfrm>
          <a:prstGeom prst="straightConnector1">
            <a:avLst/>
          </a:prstGeom>
          <a:noFill/>
          <a:ln cap="flat" cmpd="sng" w="9525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According to ROI</a:t>
            </a:r>
            <a:endParaRPr/>
          </a:p>
        </p:txBody>
      </p:sp>
      <p:pic>
        <p:nvPicPr>
          <p:cNvPr id="333" name="Google Shape;33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6500" y="980825"/>
            <a:ext cx="3770991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8"/>
          <p:cNvSpPr txBox="1"/>
          <p:nvPr/>
        </p:nvSpPr>
        <p:spPr>
          <a:xfrm>
            <a:off x="0" y="4743300"/>
            <a:ext cx="66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Kent C. Dodds: https://twitter.com/kentcdodds/status/960723172591992832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HttpTest</a:t>
            </a:r>
            <a:endParaRPr/>
          </a:p>
        </p:txBody>
      </p:sp>
      <p:sp>
        <p:nvSpPr>
          <p:cNvPr id="340" name="Google Shape;340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it(</a:t>
            </a:r>
            <a:r>
              <a:rPr lang="en-GB" sz="12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"should use Angular's http mock"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TestBed.configureTestingModule({</a:t>
            </a:r>
            <a:b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declarations: [RequestInfoComponent],</a:t>
            </a:r>
            <a:b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imports: [ReactiveFormsModule, </a:t>
            </a:r>
            <a: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HttpClientTestingModule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],</a:t>
            </a:r>
            <a:b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});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-GB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httpController = TestBed.inject(HttpTestingController);</a:t>
            </a:r>
            <a:b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fixture = TestBed.createComponent(RequestInfoComponent);</a:t>
            </a:r>
            <a:b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fixture.componentInstance.search();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lang="en-GB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request = httpController.match((req) </a:t>
            </a:r>
            <a:r>
              <a:rPr b="1" lang="en-GB"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!!req.url.match(</a:t>
            </a:r>
            <a:r>
              <a:rPr b="1" lang="en-GB" sz="1200">
                <a:solidFill>
                  <a:srgbClr val="811F3F"/>
                </a:solidFill>
                <a:latin typeface="Consolas"/>
                <a:ea typeface="Consolas"/>
                <a:cs typeface="Consolas"/>
                <a:sym typeface="Consolas"/>
              </a:rPr>
              <a:t>/nominatim/</a:t>
            </a:r>
            <a: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))[0];</a:t>
            </a:r>
            <a:b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request.flush([{ street: </a:t>
            </a:r>
            <a:r>
              <a:rPr b="1" lang="en-GB" sz="12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"Domgasse"</a:t>
            </a:r>
            <a: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streetNumber: </a:t>
            </a:r>
            <a:r>
              <a:rPr b="1" lang="en-GB" sz="12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b="1"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}]);</a:t>
            </a:r>
            <a:b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expect(lookupResult.textContent.trim()).toBe(</a:t>
            </a:r>
            <a:r>
              <a:rPr lang="en-GB" sz="12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"Address found"</a:t>
            </a: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1" name="Google Shape;341;p39"/>
          <p:cNvSpPr txBox="1"/>
          <p:nvPr/>
        </p:nvSpPr>
        <p:spPr>
          <a:xfrm>
            <a:off x="6082900" y="1304725"/>
            <a:ext cx="2749500" cy="3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Instead of HttpClientModule</a:t>
            </a:r>
            <a:endParaRPr/>
          </a:p>
        </p:txBody>
      </p:sp>
      <p:sp>
        <p:nvSpPr>
          <p:cNvPr id="342" name="Google Shape;342;p39"/>
          <p:cNvSpPr txBox="1"/>
          <p:nvPr/>
        </p:nvSpPr>
        <p:spPr>
          <a:xfrm>
            <a:off x="6855000" y="2658725"/>
            <a:ext cx="197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Runs AFTER http request</a:t>
            </a:r>
            <a:endParaRPr/>
          </a:p>
        </p:txBody>
      </p:sp>
      <p:cxnSp>
        <p:nvCxnSpPr>
          <p:cNvPr id="343" name="Google Shape;343;p39"/>
          <p:cNvCxnSpPr/>
          <p:nvPr/>
        </p:nvCxnSpPr>
        <p:spPr>
          <a:xfrm flipH="1">
            <a:off x="3537300" y="2945075"/>
            <a:ext cx="3317700" cy="40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4" name="Google Shape;344;p39"/>
          <p:cNvCxnSpPr>
            <a:stCxn id="341" idx="2"/>
          </p:cNvCxnSpPr>
          <p:nvPr/>
        </p:nvCxnSpPr>
        <p:spPr>
          <a:xfrm flipH="1">
            <a:off x="5761450" y="1694425"/>
            <a:ext cx="1696200" cy="25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RoutingTest</a:t>
            </a:r>
            <a:endParaRPr/>
          </a:p>
        </p:txBody>
      </p:sp>
      <p:sp>
        <p:nvSpPr>
          <p:cNvPr id="350" name="Google Shape;350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RouterTestingModule provides routing functionality for tests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Location can verify the expected url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RoutingConfiguration is required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1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Testable Architecture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Unit / Integration Range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Full mocking, no TestBed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Selected mocking, without DOM interaction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Selected mocking, DOM interaction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Most minimal mocking, DOM Interaction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Exotic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RxJs Marbles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Visual Regression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GB"/>
              <a:t>Component Tests via Storybook/Cypress (E2E)</a:t>
            </a:r>
            <a:endParaRPr/>
          </a:p>
        </p:txBody>
      </p:sp>
      <p:sp>
        <p:nvSpPr>
          <p:cNvPr id="361" name="Google Shape;36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Different Testing Techniques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Potential Problems</a:t>
            </a:r>
            <a:endParaRPr/>
          </a:p>
        </p:txBody>
      </p:sp>
      <p:sp>
        <p:nvSpPr>
          <p:cNvPr id="367" name="Google Shape;36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Unit Tests (London)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What technique should be applied?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Too much mocking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Should I have unit test for everything?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Integration Tests (Detroit Unit)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Too much setup required → feels like E2E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What should I mock?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Unit vs. Integration</a:t>
            </a:r>
            <a:endParaRPr/>
          </a:p>
        </p:txBody>
      </p:sp>
      <p:sp>
        <p:nvSpPr>
          <p:cNvPr id="373" name="Google Shape;373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Largely Depends on Application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Most parts of data processing (unit test) done in backend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Frontend as "proxy" → less logic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Integration is King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Two Competing Schools of Unit Testing</a:t>
            </a:r>
            <a:endParaRPr/>
          </a:p>
        </p:txBody>
      </p:sp>
      <p:pic>
        <p:nvPicPr>
          <p:cNvPr id="113" name="Google Shape;11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63" y="1564750"/>
            <a:ext cx="4328674" cy="2872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9949" y="1592825"/>
            <a:ext cx="4168325" cy="287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Testable Architecture</a:t>
            </a:r>
            <a:endParaRPr/>
          </a:p>
        </p:txBody>
      </p:sp>
      <p:sp>
        <p:nvSpPr>
          <p:cNvPr id="379" name="Google Shape;37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Unit Tests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Class has a defined type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One testing technique per Type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Integration Tests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Reduction of dependencies via domain/feature boundaries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Integration Test per Domain/Feature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Entry point is the feature component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6"/>
          <p:cNvSpPr/>
          <p:nvPr/>
        </p:nvSpPr>
        <p:spPr>
          <a:xfrm>
            <a:off x="2488313" y="1226275"/>
            <a:ext cx="1954250" cy="2327000"/>
          </a:xfrm>
          <a:prstGeom prst="flowChartMagneticDisk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85" name="Google Shape;385;p46"/>
          <p:cNvSpPr/>
          <p:nvPr/>
        </p:nvSpPr>
        <p:spPr>
          <a:xfrm>
            <a:off x="4701438" y="1226275"/>
            <a:ext cx="1954250" cy="2327000"/>
          </a:xfrm>
          <a:prstGeom prst="flowChartMagneticDisk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86" name="Google Shape;386;p46"/>
          <p:cNvSpPr/>
          <p:nvPr/>
        </p:nvSpPr>
        <p:spPr>
          <a:xfrm>
            <a:off x="6914563" y="1249925"/>
            <a:ext cx="1954250" cy="2327000"/>
          </a:xfrm>
          <a:prstGeom prst="flowChartMagneticDisk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87" name="Google Shape;387;p46"/>
          <p:cNvSpPr/>
          <p:nvPr/>
        </p:nvSpPr>
        <p:spPr>
          <a:xfrm>
            <a:off x="275188" y="1226275"/>
            <a:ext cx="1954250" cy="2327000"/>
          </a:xfrm>
          <a:prstGeom prst="flowChartMagneticDisk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388" name="Google Shape;388;p46"/>
          <p:cNvGrpSpPr/>
          <p:nvPr/>
        </p:nvGrpSpPr>
        <p:grpSpPr>
          <a:xfrm>
            <a:off x="408000" y="4070350"/>
            <a:ext cx="8328000" cy="1012500"/>
            <a:chOff x="408000" y="3990875"/>
            <a:chExt cx="8328000" cy="1012500"/>
          </a:xfrm>
        </p:grpSpPr>
        <p:sp>
          <p:nvSpPr>
            <p:cNvPr id="389" name="Google Shape;389;p46"/>
            <p:cNvSpPr/>
            <p:nvPr/>
          </p:nvSpPr>
          <p:spPr>
            <a:xfrm>
              <a:off x="408000" y="3990875"/>
              <a:ext cx="8328000" cy="1012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dk1"/>
                  </a:solidFill>
                  <a:latin typeface="Asap"/>
                  <a:ea typeface="Asap"/>
                  <a:cs typeface="Asap"/>
                  <a:sym typeface="Asap"/>
                </a:rPr>
                <a:t>Shared</a:t>
              </a:r>
              <a:endParaRPr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90" name="Google Shape;390;p46"/>
            <p:cNvSpPr/>
            <p:nvPr/>
          </p:nvSpPr>
          <p:spPr>
            <a:xfrm>
              <a:off x="4690763" y="4475500"/>
              <a:ext cx="1107300" cy="454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Asap"/>
                  <a:ea typeface="Asap"/>
                  <a:cs typeface="Asap"/>
                  <a:sym typeface="Asap"/>
                </a:rPr>
                <a:t>Forms</a:t>
              </a:r>
              <a:endParaRPr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91" name="Google Shape;391;p46"/>
            <p:cNvSpPr/>
            <p:nvPr/>
          </p:nvSpPr>
          <p:spPr>
            <a:xfrm>
              <a:off x="6035588" y="4475500"/>
              <a:ext cx="1107300" cy="454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Asap"/>
                  <a:ea typeface="Asap"/>
                  <a:cs typeface="Asap"/>
                  <a:sym typeface="Asap"/>
                </a:rPr>
                <a:t>Grid</a:t>
              </a:r>
              <a:endParaRPr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92" name="Google Shape;392;p46"/>
            <p:cNvSpPr/>
            <p:nvPr/>
          </p:nvSpPr>
          <p:spPr>
            <a:xfrm>
              <a:off x="656288" y="4475500"/>
              <a:ext cx="1107300" cy="454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Asap"/>
                  <a:ea typeface="Asap"/>
                  <a:cs typeface="Asap"/>
                  <a:sym typeface="Asap"/>
                </a:rPr>
                <a:t>Error Handling</a:t>
              </a:r>
              <a:endParaRPr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93" name="Google Shape;393;p46"/>
            <p:cNvSpPr/>
            <p:nvPr/>
          </p:nvSpPr>
          <p:spPr>
            <a:xfrm>
              <a:off x="2001113" y="4475500"/>
              <a:ext cx="1107300" cy="454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Asap"/>
                  <a:ea typeface="Asap"/>
                  <a:cs typeface="Asap"/>
                  <a:sym typeface="Asap"/>
                </a:rPr>
                <a:t>Widgets</a:t>
              </a:r>
              <a:endParaRPr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94" name="Google Shape;394;p46"/>
            <p:cNvSpPr/>
            <p:nvPr/>
          </p:nvSpPr>
          <p:spPr>
            <a:xfrm>
              <a:off x="3345938" y="4475500"/>
              <a:ext cx="1107300" cy="454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Asap"/>
                  <a:ea typeface="Asap"/>
                  <a:cs typeface="Asap"/>
                  <a:sym typeface="Asap"/>
                </a:rPr>
                <a:t>Backend Middleware</a:t>
              </a:r>
              <a:endParaRPr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395" name="Google Shape;395;p46"/>
            <p:cNvSpPr/>
            <p:nvPr/>
          </p:nvSpPr>
          <p:spPr>
            <a:xfrm>
              <a:off x="7380413" y="4475500"/>
              <a:ext cx="1107300" cy="454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  <a:latin typeface="Asap"/>
                  <a:ea typeface="Asap"/>
                  <a:cs typeface="Asap"/>
                  <a:sym typeface="Asap"/>
                </a:rPr>
                <a:t>...</a:t>
              </a:r>
              <a:endParaRPr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</p:grpSp>
      <p:sp>
        <p:nvSpPr>
          <p:cNvPr id="396" name="Google Shape;396;p46"/>
          <p:cNvSpPr/>
          <p:nvPr/>
        </p:nvSpPr>
        <p:spPr>
          <a:xfrm>
            <a:off x="408000" y="340500"/>
            <a:ext cx="8328000" cy="368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App Shell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97" name="Google Shape;397;p46"/>
          <p:cNvSpPr txBox="1"/>
          <p:nvPr/>
        </p:nvSpPr>
        <p:spPr>
          <a:xfrm>
            <a:off x="817013" y="1386425"/>
            <a:ext cx="8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Domain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98" name="Google Shape;398;p46"/>
          <p:cNvSpPr txBox="1"/>
          <p:nvPr/>
        </p:nvSpPr>
        <p:spPr>
          <a:xfrm>
            <a:off x="3030138" y="1386425"/>
            <a:ext cx="8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Domain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99" name="Google Shape;399;p46"/>
          <p:cNvSpPr txBox="1"/>
          <p:nvPr/>
        </p:nvSpPr>
        <p:spPr>
          <a:xfrm>
            <a:off x="5243263" y="1386425"/>
            <a:ext cx="8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Domain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00" name="Google Shape;400;p46"/>
          <p:cNvSpPr txBox="1"/>
          <p:nvPr/>
        </p:nvSpPr>
        <p:spPr>
          <a:xfrm>
            <a:off x="7456363" y="1410075"/>
            <a:ext cx="8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Domain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01" name="Google Shape;401;p46"/>
          <p:cNvSpPr/>
          <p:nvPr/>
        </p:nvSpPr>
        <p:spPr>
          <a:xfrm>
            <a:off x="4415850" y="818600"/>
            <a:ext cx="312300" cy="368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6"/>
          <p:cNvSpPr/>
          <p:nvPr/>
        </p:nvSpPr>
        <p:spPr>
          <a:xfrm>
            <a:off x="4415850" y="3621125"/>
            <a:ext cx="312300" cy="3687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7"/>
          <p:cNvSpPr/>
          <p:nvPr/>
        </p:nvSpPr>
        <p:spPr>
          <a:xfrm>
            <a:off x="2356450" y="120800"/>
            <a:ext cx="4312200" cy="4614900"/>
          </a:xfrm>
          <a:prstGeom prst="flowChartMagneticDisk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08" name="Google Shape;408;p47"/>
          <p:cNvSpPr txBox="1"/>
          <p:nvPr/>
        </p:nvSpPr>
        <p:spPr>
          <a:xfrm>
            <a:off x="3325198" y="463725"/>
            <a:ext cx="2493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>
                <a:latin typeface="Asap"/>
                <a:ea typeface="Asap"/>
                <a:cs typeface="Asap"/>
                <a:sym typeface="Asap"/>
              </a:rPr>
              <a:t>Domain</a:t>
            </a:r>
            <a:endParaRPr sz="35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09" name="Google Shape;409;p47"/>
          <p:cNvSpPr/>
          <p:nvPr/>
        </p:nvSpPr>
        <p:spPr>
          <a:xfrm>
            <a:off x="3596200" y="1963675"/>
            <a:ext cx="1822500" cy="815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Feature (Container Cmp.)</a:t>
            </a:r>
            <a:endParaRPr sz="1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10" name="Google Shape;410;p47"/>
          <p:cNvSpPr/>
          <p:nvPr/>
        </p:nvSpPr>
        <p:spPr>
          <a:xfrm>
            <a:off x="2508850" y="3025825"/>
            <a:ext cx="1822500" cy="829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Data</a:t>
            </a:r>
            <a:endParaRPr sz="1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11" name="Google Shape;411;p47"/>
          <p:cNvSpPr/>
          <p:nvPr/>
        </p:nvSpPr>
        <p:spPr>
          <a:xfrm>
            <a:off x="4698700" y="3025825"/>
            <a:ext cx="1822500" cy="829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UI (Presentational Cmp.)</a:t>
            </a:r>
            <a:endParaRPr sz="1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12" name="Google Shape;412;p47"/>
          <p:cNvSpPr/>
          <p:nvPr/>
        </p:nvSpPr>
        <p:spPr>
          <a:xfrm>
            <a:off x="3762900" y="4102100"/>
            <a:ext cx="1618200" cy="24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Domain Models</a:t>
            </a:r>
            <a:endParaRPr sz="1000"/>
          </a:p>
        </p:txBody>
      </p:sp>
      <p:sp>
        <p:nvSpPr>
          <p:cNvPr id="413" name="Google Shape;413;p47"/>
          <p:cNvSpPr/>
          <p:nvPr/>
        </p:nvSpPr>
        <p:spPr>
          <a:xfrm>
            <a:off x="4441375" y="2309925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47"/>
          <p:cNvSpPr/>
          <p:nvPr/>
        </p:nvSpPr>
        <p:spPr>
          <a:xfrm>
            <a:off x="5009475" y="3383813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7"/>
          <p:cNvSpPr/>
          <p:nvPr/>
        </p:nvSpPr>
        <p:spPr>
          <a:xfrm>
            <a:off x="5741214" y="3383813"/>
            <a:ext cx="469200" cy="1445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7"/>
          <p:cNvSpPr/>
          <p:nvPr/>
        </p:nvSpPr>
        <p:spPr>
          <a:xfrm>
            <a:off x="5536732" y="3569325"/>
            <a:ext cx="249775" cy="174925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7"/>
          <p:cNvSpPr/>
          <p:nvPr/>
        </p:nvSpPr>
        <p:spPr>
          <a:xfrm>
            <a:off x="3889025" y="2560400"/>
            <a:ext cx="276300" cy="1446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47"/>
          <p:cNvSpPr/>
          <p:nvPr/>
        </p:nvSpPr>
        <p:spPr>
          <a:xfrm>
            <a:off x="4222825" y="2450275"/>
            <a:ext cx="230400" cy="2892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47"/>
          <p:cNvSpPr/>
          <p:nvPr/>
        </p:nvSpPr>
        <p:spPr>
          <a:xfrm>
            <a:off x="3889025" y="2275350"/>
            <a:ext cx="230300" cy="174925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7"/>
          <p:cNvSpPr/>
          <p:nvPr/>
        </p:nvSpPr>
        <p:spPr>
          <a:xfrm>
            <a:off x="5024550" y="2242900"/>
            <a:ext cx="230400" cy="46210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7"/>
          <p:cNvSpPr/>
          <p:nvPr/>
        </p:nvSpPr>
        <p:spPr>
          <a:xfrm>
            <a:off x="2740213" y="3444088"/>
            <a:ext cx="276300" cy="1446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47"/>
          <p:cNvSpPr/>
          <p:nvPr/>
        </p:nvSpPr>
        <p:spPr>
          <a:xfrm flipH="1" rot="10800000">
            <a:off x="3071425" y="3487228"/>
            <a:ext cx="209100" cy="3078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7"/>
          <p:cNvSpPr/>
          <p:nvPr/>
        </p:nvSpPr>
        <p:spPr>
          <a:xfrm>
            <a:off x="3823675" y="3333038"/>
            <a:ext cx="276300" cy="4620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47"/>
          <p:cNvSpPr/>
          <p:nvPr/>
        </p:nvSpPr>
        <p:spPr>
          <a:xfrm>
            <a:off x="3307963" y="3419438"/>
            <a:ext cx="230400" cy="2892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7"/>
          <p:cNvSpPr/>
          <p:nvPr/>
        </p:nvSpPr>
        <p:spPr>
          <a:xfrm>
            <a:off x="3538363" y="3333038"/>
            <a:ext cx="230400" cy="2892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7"/>
          <p:cNvSpPr/>
          <p:nvPr/>
        </p:nvSpPr>
        <p:spPr>
          <a:xfrm>
            <a:off x="252038" y="351975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7"/>
          <p:cNvSpPr/>
          <p:nvPr/>
        </p:nvSpPr>
        <p:spPr>
          <a:xfrm>
            <a:off x="351150" y="908675"/>
            <a:ext cx="230400" cy="2892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7"/>
          <p:cNvSpPr txBox="1"/>
          <p:nvPr/>
        </p:nvSpPr>
        <p:spPr>
          <a:xfrm>
            <a:off x="743875" y="332100"/>
            <a:ext cx="11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29" name="Google Shape;429;p47"/>
          <p:cNvSpPr txBox="1"/>
          <p:nvPr/>
        </p:nvSpPr>
        <p:spPr>
          <a:xfrm>
            <a:off x="743875" y="853175"/>
            <a:ext cx="11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30" name="Google Shape;430;p47"/>
          <p:cNvSpPr/>
          <p:nvPr/>
        </p:nvSpPr>
        <p:spPr>
          <a:xfrm>
            <a:off x="123013" y="1335325"/>
            <a:ext cx="686700" cy="360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7"/>
          <p:cNvSpPr txBox="1"/>
          <p:nvPr/>
        </p:nvSpPr>
        <p:spPr>
          <a:xfrm>
            <a:off x="743875" y="1315525"/>
            <a:ext cx="11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Module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432" name="Google Shape;432;p47"/>
          <p:cNvCxnSpPr>
            <a:stCxn id="409" idx="1"/>
            <a:endCxn id="410" idx="0"/>
          </p:cNvCxnSpPr>
          <p:nvPr/>
        </p:nvCxnSpPr>
        <p:spPr>
          <a:xfrm flipH="1">
            <a:off x="3420100" y="2371375"/>
            <a:ext cx="176100" cy="6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3" name="Google Shape;433;p47"/>
          <p:cNvCxnSpPr>
            <a:stCxn id="409" idx="3"/>
            <a:endCxn id="411" idx="0"/>
          </p:cNvCxnSpPr>
          <p:nvPr/>
        </p:nvCxnSpPr>
        <p:spPr>
          <a:xfrm>
            <a:off x="5418700" y="2371375"/>
            <a:ext cx="191400" cy="6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4" name="Google Shape;434;p47"/>
          <p:cNvCxnSpPr>
            <a:stCxn id="410" idx="2"/>
            <a:endCxn id="412" idx="1"/>
          </p:cNvCxnSpPr>
          <p:nvPr/>
        </p:nvCxnSpPr>
        <p:spPr>
          <a:xfrm>
            <a:off x="3420100" y="3855325"/>
            <a:ext cx="342900" cy="36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5" name="Google Shape;435;p47"/>
          <p:cNvCxnSpPr>
            <a:stCxn id="411" idx="2"/>
            <a:endCxn id="412" idx="3"/>
          </p:cNvCxnSpPr>
          <p:nvPr/>
        </p:nvCxnSpPr>
        <p:spPr>
          <a:xfrm flipH="1">
            <a:off x="5381050" y="3855325"/>
            <a:ext cx="228900" cy="36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8"/>
          <p:cNvSpPr/>
          <p:nvPr/>
        </p:nvSpPr>
        <p:spPr>
          <a:xfrm>
            <a:off x="2828800" y="1584638"/>
            <a:ext cx="2105400" cy="15933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sap"/>
                <a:ea typeface="Asap"/>
                <a:cs typeface="Asap"/>
                <a:sym typeface="Asap"/>
              </a:rPr>
              <a:t>Container</a:t>
            </a:r>
            <a:endParaRPr b="1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sap"/>
                <a:ea typeface="Asap"/>
                <a:cs typeface="Asap"/>
                <a:sym typeface="Asap"/>
              </a:rPr>
              <a:t>Components</a:t>
            </a:r>
            <a:endParaRPr b="1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1" name="Google Shape;441;p48"/>
          <p:cNvSpPr txBox="1"/>
          <p:nvPr/>
        </p:nvSpPr>
        <p:spPr>
          <a:xfrm>
            <a:off x="2828812" y="3165900"/>
            <a:ext cx="2131200" cy="11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sap"/>
              <a:buChar char="●"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Minimal HTML/CSS</a:t>
            </a:r>
            <a:endParaRPr sz="1300">
              <a:latin typeface="Asap"/>
              <a:ea typeface="Asap"/>
              <a:cs typeface="Asap"/>
              <a:sym typeface="Asap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sap"/>
              <a:buChar char="●"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Lots of DI</a:t>
            </a:r>
            <a:endParaRPr sz="1300">
              <a:latin typeface="Asap"/>
              <a:ea typeface="Asap"/>
              <a:cs typeface="Asap"/>
              <a:sym typeface="Asap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sap"/>
              <a:buChar char="●"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Facilitator</a:t>
            </a:r>
            <a:endParaRPr sz="13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2" name="Google Shape;442;p48"/>
          <p:cNvSpPr txBox="1"/>
          <p:nvPr/>
        </p:nvSpPr>
        <p:spPr>
          <a:xfrm>
            <a:off x="6409174" y="3165907"/>
            <a:ext cx="2105400" cy="14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sap"/>
              <a:buChar char="●"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HTML &amp; CSS only</a:t>
            </a:r>
            <a:endParaRPr sz="1300">
              <a:latin typeface="Asap"/>
              <a:ea typeface="Asap"/>
              <a:cs typeface="Asap"/>
              <a:sym typeface="Asap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sap"/>
              <a:buChar char="●"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Minimal Typescript</a:t>
            </a:r>
            <a:endParaRPr sz="1300">
              <a:latin typeface="Asap"/>
              <a:ea typeface="Asap"/>
              <a:cs typeface="Asap"/>
              <a:sym typeface="Asap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sap"/>
              <a:buChar char="●"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No DI</a:t>
            </a:r>
            <a:endParaRPr sz="1300">
              <a:latin typeface="Asap"/>
              <a:ea typeface="Asap"/>
              <a:cs typeface="Asap"/>
              <a:sym typeface="Asap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sap"/>
              <a:buChar char="●"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@Input &amp; @Output</a:t>
            </a:r>
            <a:endParaRPr sz="1300">
              <a:latin typeface="Asap"/>
              <a:ea typeface="Asap"/>
              <a:cs typeface="Asap"/>
              <a:sym typeface="Asap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sap"/>
              <a:buChar char="●"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No Observables</a:t>
            </a:r>
            <a:endParaRPr sz="1300">
              <a:latin typeface="Asap"/>
              <a:ea typeface="Asap"/>
              <a:cs typeface="Asap"/>
              <a:sym typeface="Asap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3" name="Google Shape;443;p48"/>
          <p:cNvSpPr/>
          <p:nvPr/>
        </p:nvSpPr>
        <p:spPr>
          <a:xfrm>
            <a:off x="5167405" y="2189121"/>
            <a:ext cx="1008600" cy="288000"/>
          </a:xfrm>
          <a:prstGeom prst="homePlate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@Input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4" name="Google Shape;444;p48"/>
          <p:cNvSpPr/>
          <p:nvPr/>
        </p:nvSpPr>
        <p:spPr>
          <a:xfrm flipH="1">
            <a:off x="5167380" y="2635541"/>
            <a:ext cx="1008600" cy="288000"/>
          </a:xfrm>
          <a:prstGeom prst="homePlate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@Output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5" name="Google Shape;445;p48"/>
          <p:cNvSpPr/>
          <p:nvPr/>
        </p:nvSpPr>
        <p:spPr>
          <a:xfrm>
            <a:off x="6409175" y="1584737"/>
            <a:ext cx="2105400" cy="15933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sap"/>
                <a:ea typeface="Asap"/>
                <a:cs typeface="Asap"/>
                <a:sym typeface="Asap"/>
              </a:rPr>
              <a:t>Presentational</a:t>
            </a:r>
            <a:endParaRPr b="1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sap"/>
                <a:ea typeface="Asap"/>
                <a:cs typeface="Asap"/>
                <a:sym typeface="Asap"/>
              </a:rPr>
              <a:t>Components</a:t>
            </a:r>
            <a:endParaRPr b="1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6" name="Google Shape;446;p48"/>
          <p:cNvSpPr/>
          <p:nvPr/>
        </p:nvSpPr>
        <p:spPr>
          <a:xfrm>
            <a:off x="629400" y="1584638"/>
            <a:ext cx="873300" cy="15933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sap"/>
                <a:ea typeface="Asap"/>
                <a:cs typeface="Asap"/>
                <a:sym typeface="Asap"/>
              </a:rPr>
              <a:t>Data</a:t>
            </a:r>
            <a:endParaRPr b="1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sap"/>
                <a:ea typeface="Asap"/>
                <a:cs typeface="Asap"/>
                <a:sym typeface="Asap"/>
              </a:rPr>
              <a:t>(ngrx)</a:t>
            </a:r>
            <a:endParaRPr b="1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7" name="Google Shape;447;p48"/>
          <p:cNvSpPr/>
          <p:nvPr/>
        </p:nvSpPr>
        <p:spPr>
          <a:xfrm>
            <a:off x="1661454" y="2189221"/>
            <a:ext cx="1008600" cy="288000"/>
          </a:xfrm>
          <a:prstGeom prst="homePlate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selectors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8" name="Google Shape;448;p48"/>
          <p:cNvSpPr/>
          <p:nvPr/>
        </p:nvSpPr>
        <p:spPr>
          <a:xfrm flipH="1">
            <a:off x="1661429" y="2635641"/>
            <a:ext cx="1008600" cy="288000"/>
          </a:xfrm>
          <a:prstGeom prst="homePlate">
            <a:avLst>
              <a:gd fmla="val 50000" name="adj"/>
            </a:avLst>
          </a:prstGeom>
          <a:solidFill>
            <a:srgbClr val="FF99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actions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49" name="Google Shape;449;p48"/>
          <p:cNvSpPr txBox="1"/>
          <p:nvPr/>
        </p:nvSpPr>
        <p:spPr>
          <a:xfrm>
            <a:off x="552450" y="42575"/>
            <a:ext cx="5821200" cy="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Asap"/>
                <a:ea typeface="Asap"/>
                <a:cs typeface="Asap"/>
                <a:sym typeface="Asap"/>
              </a:rPr>
              <a:t>Container &amp; Presentational Components</a:t>
            </a:r>
            <a:endParaRPr sz="2400"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450" name="Google Shape;45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8179" y="1700963"/>
            <a:ext cx="497431" cy="39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7973" y="1700963"/>
            <a:ext cx="397258" cy="397258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48"/>
          <p:cNvSpPr/>
          <p:nvPr/>
        </p:nvSpPr>
        <p:spPr>
          <a:xfrm>
            <a:off x="3690144" y="2356023"/>
            <a:ext cx="576934" cy="566967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8"/>
          <p:cNvSpPr/>
          <p:nvPr/>
        </p:nvSpPr>
        <p:spPr>
          <a:xfrm>
            <a:off x="2946675" y="2750006"/>
            <a:ext cx="372000" cy="2274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48"/>
          <p:cNvSpPr/>
          <p:nvPr/>
        </p:nvSpPr>
        <p:spPr>
          <a:xfrm>
            <a:off x="3395973" y="2576786"/>
            <a:ext cx="310200" cy="4551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48"/>
          <p:cNvSpPr/>
          <p:nvPr/>
        </p:nvSpPr>
        <p:spPr>
          <a:xfrm>
            <a:off x="2946675" y="2301639"/>
            <a:ext cx="309986" cy="275147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8"/>
          <p:cNvSpPr/>
          <p:nvPr/>
        </p:nvSpPr>
        <p:spPr>
          <a:xfrm>
            <a:off x="4475104" y="2250597"/>
            <a:ext cx="310121" cy="726856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8"/>
          <p:cNvSpPr/>
          <p:nvPr/>
        </p:nvSpPr>
        <p:spPr>
          <a:xfrm>
            <a:off x="6558100" y="2304700"/>
            <a:ext cx="645129" cy="726875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8"/>
          <p:cNvSpPr/>
          <p:nvPr/>
        </p:nvSpPr>
        <p:spPr>
          <a:xfrm>
            <a:off x="7659451" y="2304700"/>
            <a:ext cx="706199" cy="291496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8"/>
          <p:cNvSpPr/>
          <p:nvPr/>
        </p:nvSpPr>
        <p:spPr>
          <a:xfrm>
            <a:off x="7351682" y="2678800"/>
            <a:ext cx="375940" cy="3527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8"/>
          <p:cNvSpPr/>
          <p:nvPr/>
        </p:nvSpPr>
        <p:spPr>
          <a:xfrm>
            <a:off x="705463" y="2696042"/>
            <a:ext cx="276300" cy="1725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48"/>
          <p:cNvSpPr/>
          <p:nvPr/>
        </p:nvSpPr>
        <p:spPr>
          <a:xfrm>
            <a:off x="877663" y="2301652"/>
            <a:ext cx="230400" cy="3453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48"/>
          <p:cNvSpPr/>
          <p:nvPr/>
        </p:nvSpPr>
        <p:spPr>
          <a:xfrm>
            <a:off x="1154413" y="2443982"/>
            <a:ext cx="230400" cy="3453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9"/>
          <p:cNvSpPr txBox="1"/>
          <p:nvPr>
            <p:ph idx="4294967295"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Sweet Spot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68" name="Google Shape;468;p49"/>
          <p:cNvSpPr/>
          <p:nvPr/>
        </p:nvSpPr>
        <p:spPr>
          <a:xfrm>
            <a:off x="2160671" y="1230296"/>
            <a:ext cx="4582291" cy="3830483"/>
          </a:xfrm>
          <a:prstGeom prst="flowChartExtract">
            <a:avLst/>
          </a:prstGeom>
          <a:solidFill>
            <a:srgbClr val="3D85C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9"/>
          <p:cNvSpPr/>
          <p:nvPr/>
        </p:nvSpPr>
        <p:spPr>
          <a:xfrm>
            <a:off x="2162450" y="2507875"/>
            <a:ext cx="4580400" cy="2555175"/>
          </a:xfrm>
          <a:custGeom>
            <a:rect b="b" l="l" r="r" t="t"/>
            <a:pathLst>
              <a:path extrusionOk="0" h="102207" w="183216">
                <a:moveTo>
                  <a:pt x="183216" y="102207"/>
                </a:moveTo>
                <a:lnTo>
                  <a:pt x="0" y="102207"/>
                </a:lnTo>
                <a:lnTo>
                  <a:pt x="60946" y="189"/>
                </a:lnTo>
                <a:lnTo>
                  <a:pt x="122460" y="0"/>
                </a:lnTo>
                <a:close/>
              </a:path>
            </a:pathLst>
          </a:custGeom>
          <a:gradFill>
            <a:gsLst>
              <a:gs pos="0">
                <a:srgbClr val="3D85C6"/>
              </a:gs>
              <a:gs pos="26000">
                <a:srgbClr val="3D85C6"/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</p:sp>
      <p:sp>
        <p:nvSpPr>
          <p:cNvPr id="470" name="Google Shape;470;p49"/>
          <p:cNvSpPr/>
          <p:nvPr/>
        </p:nvSpPr>
        <p:spPr>
          <a:xfrm>
            <a:off x="979499" y="3791975"/>
            <a:ext cx="3041700" cy="12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rPr>
              <a:t>Unit Tests</a:t>
            </a:r>
            <a:endParaRPr sz="1700">
              <a:solidFill>
                <a:schemeClr val="dk2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71" name="Google Shape;471;p49"/>
          <p:cNvSpPr/>
          <p:nvPr/>
        </p:nvSpPr>
        <p:spPr>
          <a:xfrm>
            <a:off x="979850" y="2515100"/>
            <a:ext cx="28665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rPr>
              <a:t>Integration Tests</a:t>
            </a:r>
            <a:endParaRPr sz="1700">
              <a:solidFill>
                <a:schemeClr val="dk2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472" name="Google Shape;472;p49"/>
          <p:cNvCxnSpPr/>
          <p:nvPr/>
        </p:nvCxnSpPr>
        <p:spPr>
          <a:xfrm flipH="1" rot="10800000">
            <a:off x="984225" y="2513125"/>
            <a:ext cx="4230300" cy="4200"/>
          </a:xfrm>
          <a:prstGeom prst="straightConnector1">
            <a:avLst/>
          </a:prstGeom>
          <a:noFill/>
          <a:ln cap="flat" cmpd="sng" w="9525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3" name="Google Shape;473;p49"/>
          <p:cNvSpPr/>
          <p:nvPr/>
        </p:nvSpPr>
        <p:spPr>
          <a:xfrm>
            <a:off x="7136575" y="2515100"/>
            <a:ext cx="1475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rPr>
              <a:t>Sweet Spot</a:t>
            </a:r>
            <a:endParaRPr b="1" sz="1500">
              <a:solidFill>
                <a:schemeClr val="dk2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74" name="Google Shape;474;p49"/>
          <p:cNvSpPr/>
          <p:nvPr/>
        </p:nvSpPr>
        <p:spPr>
          <a:xfrm>
            <a:off x="7136575" y="4594875"/>
            <a:ext cx="1475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B7B7B7"/>
                </a:solidFill>
                <a:latin typeface="Asap"/>
                <a:ea typeface="Asap"/>
                <a:cs typeface="Asap"/>
                <a:sym typeface="Asap"/>
              </a:rPr>
              <a:t>Edge</a:t>
            </a:r>
            <a:r>
              <a:rPr b="1" lang="en-GB" sz="1500"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GB" sz="1500">
                <a:solidFill>
                  <a:srgbClr val="B7B7B7"/>
                </a:solidFill>
                <a:latin typeface="Asap"/>
                <a:ea typeface="Asap"/>
                <a:cs typeface="Asap"/>
                <a:sym typeface="Asap"/>
              </a:rPr>
              <a:t>Cases</a:t>
            </a:r>
            <a:endParaRPr b="1" sz="15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475" name="Google Shape;475;p49"/>
          <p:cNvCxnSpPr>
            <a:stCxn id="474" idx="1"/>
          </p:cNvCxnSpPr>
          <p:nvPr/>
        </p:nvCxnSpPr>
        <p:spPr>
          <a:xfrm rot="10800000">
            <a:off x="6610375" y="4824225"/>
            <a:ext cx="526200" cy="3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6" name="Google Shape;476;p49"/>
          <p:cNvSpPr/>
          <p:nvPr/>
        </p:nvSpPr>
        <p:spPr>
          <a:xfrm>
            <a:off x="7136575" y="3554975"/>
            <a:ext cx="1475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B7B7B7"/>
                </a:solidFill>
                <a:latin typeface="Asap"/>
                <a:ea typeface="Asap"/>
                <a:cs typeface="Asap"/>
                <a:sym typeface="Asap"/>
              </a:rPr>
              <a:t>Modules</a:t>
            </a:r>
            <a:endParaRPr sz="1500">
              <a:solidFill>
                <a:srgbClr val="B7B7B7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477" name="Google Shape;477;p49"/>
          <p:cNvCxnSpPr>
            <a:stCxn id="476" idx="1"/>
          </p:cNvCxnSpPr>
          <p:nvPr/>
        </p:nvCxnSpPr>
        <p:spPr>
          <a:xfrm rot="10800000">
            <a:off x="5980975" y="3785525"/>
            <a:ext cx="1155600" cy="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8" name="Google Shape;478;p49"/>
          <p:cNvCxnSpPr>
            <a:stCxn id="473" idx="1"/>
          </p:cNvCxnSpPr>
          <p:nvPr/>
        </p:nvCxnSpPr>
        <p:spPr>
          <a:xfrm flipH="1">
            <a:off x="5351575" y="2748050"/>
            <a:ext cx="1785000" cy="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Sweet Spot Examples</a:t>
            </a:r>
            <a:endParaRPr/>
          </a:p>
        </p:txBody>
      </p:sp>
      <p:sp>
        <p:nvSpPr>
          <p:cNvPr id="484" name="Google Shape;484;p50"/>
          <p:cNvSpPr txBox="1"/>
          <p:nvPr>
            <p:ph idx="1" type="body"/>
          </p:nvPr>
        </p:nvSpPr>
        <p:spPr>
          <a:xfrm>
            <a:off x="311700" y="1152475"/>
            <a:ext cx="8520600" cy="35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Per Domain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Per Feature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Tests which are too hard for E2E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Unit / Integration Range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Full mocking, no TestBed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Selected mocking, without DOM interaction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Selected mocking, DOM interaction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-GB"/>
              <a:t>Most minimal mocking, DOM Interaction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AutoNum type="arabicPeriod"/>
            </a:pPr>
            <a:r>
              <a:rPr lang="en-GB">
                <a:solidFill>
                  <a:srgbClr val="B7B7B7"/>
                </a:solidFill>
              </a:rPr>
              <a:t>Exotic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RxJs Marbles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Visual Regression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Component Tests via Storybook/Cypress (E2E)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490" name="Google Shape;49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Sweet Spot: Testing Techniques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Sweet Spot</a:t>
            </a:r>
            <a:endParaRPr/>
          </a:p>
        </p:txBody>
      </p:sp>
      <p:sp>
        <p:nvSpPr>
          <p:cNvPr id="496" name="Google Shape;496;p52"/>
          <p:cNvSpPr/>
          <p:nvPr/>
        </p:nvSpPr>
        <p:spPr>
          <a:xfrm>
            <a:off x="3535800" y="2086625"/>
            <a:ext cx="2072400" cy="4524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Container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Components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97" name="Google Shape;497;p52"/>
          <p:cNvSpPr/>
          <p:nvPr/>
        </p:nvSpPr>
        <p:spPr>
          <a:xfrm>
            <a:off x="5105400" y="2848400"/>
            <a:ext cx="2072400" cy="5727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Presentational Components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498" name="Google Shape;498;p52"/>
          <p:cNvSpPr/>
          <p:nvPr/>
        </p:nvSpPr>
        <p:spPr>
          <a:xfrm>
            <a:off x="1966200" y="2848400"/>
            <a:ext cx="2072400" cy="5310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State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Management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499" name="Google Shape;499;p52"/>
          <p:cNvCxnSpPr>
            <a:stCxn id="496" idx="2"/>
            <a:endCxn id="498" idx="0"/>
          </p:cNvCxnSpPr>
          <p:nvPr/>
        </p:nvCxnSpPr>
        <p:spPr>
          <a:xfrm flipH="1">
            <a:off x="3002400" y="2539025"/>
            <a:ext cx="1569600" cy="30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0" name="Google Shape;500;p52"/>
          <p:cNvCxnSpPr>
            <a:stCxn id="496" idx="2"/>
            <a:endCxn id="497" idx="0"/>
          </p:cNvCxnSpPr>
          <p:nvPr/>
        </p:nvCxnSpPr>
        <p:spPr>
          <a:xfrm>
            <a:off x="4572000" y="2539025"/>
            <a:ext cx="1569600" cy="30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1" name="Google Shape;501;p52"/>
          <p:cNvSpPr/>
          <p:nvPr/>
        </p:nvSpPr>
        <p:spPr>
          <a:xfrm>
            <a:off x="3866550" y="3723500"/>
            <a:ext cx="1410900" cy="5034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Domain Models</a:t>
            </a:r>
            <a:endParaRPr sz="1300"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02" name="Google Shape;502;p52"/>
          <p:cNvCxnSpPr>
            <a:stCxn id="496" idx="2"/>
            <a:endCxn id="501" idx="0"/>
          </p:cNvCxnSpPr>
          <p:nvPr/>
        </p:nvCxnSpPr>
        <p:spPr>
          <a:xfrm>
            <a:off x="4572000" y="2539025"/>
            <a:ext cx="0" cy="118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503" name="Google Shape;503;p52"/>
          <p:cNvCxnSpPr>
            <a:stCxn id="498" idx="2"/>
            <a:endCxn id="501" idx="1"/>
          </p:cNvCxnSpPr>
          <p:nvPr/>
        </p:nvCxnSpPr>
        <p:spPr>
          <a:xfrm>
            <a:off x="3002400" y="3379400"/>
            <a:ext cx="864300" cy="5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4" name="Google Shape;504;p52"/>
          <p:cNvCxnSpPr>
            <a:stCxn id="497" idx="2"/>
            <a:endCxn id="501" idx="3"/>
          </p:cNvCxnSpPr>
          <p:nvPr/>
        </p:nvCxnSpPr>
        <p:spPr>
          <a:xfrm flipH="1">
            <a:off x="5277300" y="3421100"/>
            <a:ext cx="864300" cy="55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53"/>
          <p:cNvSpPr txBox="1"/>
          <p:nvPr>
            <p:ph idx="4294967295"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Edge Cases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10" name="Google Shape;510;p53"/>
          <p:cNvSpPr/>
          <p:nvPr/>
        </p:nvSpPr>
        <p:spPr>
          <a:xfrm>
            <a:off x="2160671" y="1230296"/>
            <a:ext cx="4582291" cy="3830483"/>
          </a:xfrm>
          <a:prstGeom prst="flowChartExtract">
            <a:avLst/>
          </a:prstGeom>
          <a:solidFill>
            <a:srgbClr val="3D85C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53"/>
          <p:cNvSpPr/>
          <p:nvPr/>
        </p:nvSpPr>
        <p:spPr>
          <a:xfrm>
            <a:off x="2162450" y="2507875"/>
            <a:ext cx="4580400" cy="2555175"/>
          </a:xfrm>
          <a:custGeom>
            <a:rect b="b" l="l" r="r" t="t"/>
            <a:pathLst>
              <a:path extrusionOk="0" h="102207" w="183216">
                <a:moveTo>
                  <a:pt x="183216" y="102207"/>
                </a:moveTo>
                <a:lnTo>
                  <a:pt x="0" y="102207"/>
                </a:lnTo>
                <a:lnTo>
                  <a:pt x="60946" y="189"/>
                </a:lnTo>
                <a:lnTo>
                  <a:pt x="122460" y="0"/>
                </a:lnTo>
                <a:close/>
              </a:path>
            </a:pathLst>
          </a:custGeom>
          <a:gradFill>
            <a:gsLst>
              <a:gs pos="0">
                <a:srgbClr val="3D85C6"/>
              </a:gs>
              <a:gs pos="26000">
                <a:srgbClr val="3D85C6"/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</p:sp>
      <p:sp>
        <p:nvSpPr>
          <p:cNvPr id="512" name="Google Shape;512;p53"/>
          <p:cNvSpPr/>
          <p:nvPr/>
        </p:nvSpPr>
        <p:spPr>
          <a:xfrm>
            <a:off x="979499" y="3791975"/>
            <a:ext cx="3041700" cy="12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rPr>
              <a:t>Unit Tests</a:t>
            </a:r>
            <a:endParaRPr sz="1700">
              <a:solidFill>
                <a:schemeClr val="dk2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13" name="Google Shape;513;p53"/>
          <p:cNvSpPr/>
          <p:nvPr/>
        </p:nvSpPr>
        <p:spPr>
          <a:xfrm>
            <a:off x="979850" y="2515100"/>
            <a:ext cx="28665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rPr>
              <a:t>Integration Tests</a:t>
            </a:r>
            <a:endParaRPr sz="1700">
              <a:solidFill>
                <a:schemeClr val="dk2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14" name="Google Shape;514;p53"/>
          <p:cNvCxnSpPr/>
          <p:nvPr/>
        </p:nvCxnSpPr>
        <p:spPr>
          <a:xfrm flipH="1" rot="10800000">
            <a:off x="984225" y="2513125"/>
            <a:ext cx="4230300" cy="4200"/>
          </a:xfrm>
          <a:prstGeom prst="straightConnector1">
            <a:avLst/>
          </a:prstGeom>
          <a:noFill/>
          <a:ln cap="flat" cmpd="sng" w="9525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5" name="Google Shape;515;p53"/>
          <p:cNvSpPr/>
          <p:nvPr/>
        </p:nvSpPr>
        <p:spPr>
          <a:xfrm>
            <a:off x="7136575" y="2515100"/>
            <a:ext cx="1475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B7B7B7"/>
                </a:solidFill>
                <a:latin typeface="Asap"/>
                <a:ea typeface="Asap"/>
                <a:cs typeface="Asap"/>
                <a:sym typeface="Asap"/>
              </a:rPr>
              <a:t>Sweet Spot</a:t>
            </a:r>
            <a:endParaRPr sz="1500">
              <a:solidFill>
                <a:srgbClr val="B7B7B7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16" name="Google Shape;516;p53"/>
          <p:cNvSpPr/>
          <p:nvPr/>
        </p:nvSpPr>
        <p:spPr>
          <a:xfrm>
            <a:off x="7136575" y="4594875"/>
            <a:ext cx="1475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rPr>
              <a:t>Edge Cases</a:t>
            </a:r>
            <a:endParaRPr b="1" sz="1500">
              <a:solidFill>
                <a:schemeClr val="dk2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17" name="Google Shape;517;p53"/>
          <p:cNvCxnSpPr>
            <a:stCxn id="516" idx="1"/>
          </p:cNvCxnSpPr>
          <p:nvPr/>
        </p:nvCxnSpPr>
        <p:spPr>
          <a:xfrm rot="10800000">
            <a:off x="6610375" y="4824225"/>
            <a:ext cx="526200" cy="3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8" name="Google Shape;518;p53"/>
          <p:cNvSpPr/>
          <p:nvPr/>
        </p:nvSpPr>
        <p:spPr>
          <a:xfrm>
            <a:off x="7136575" y="3554975"/>
            <a:ext cx="1475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B7B7B7"/>
                </a:solidFill>
                <a:latin typeface="Asap"/>
                <a:ea typeface="Asap"/>
                <a:cs typeface="Asap"/>
                <a:sym typeface="Asap"/>
              </a:rPr>
              <a:t>Modules</a:t>
            </a:r>
            <a:endParaRPr sz="1500">
              <a:solidFill>
                <a:srgbClr val="B7B7B7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19" name="Google Shape;519;p53"/>
          <p:cNvCxnSpPr>
            <a:stCxn id="518" idx="1"/>
          </p:cNvCxnSpPr>
          <p:nvPr/>
        </p:nvCxnSpPr>
        <p:spPr>
          <a:xfrm rot="10800000">
            <a:off x="5980975" y="3785525"/>
            <a:ext cx="1155600" cy="24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20" name="Google Shape;520;p53"/>
          <p:cNvCxnSpPr>
            <a:stCxn id="515" idx="1"/>
          </p:cNvCxnSpPr>
          <p:nvPr/>
        </p:nvCxnSpPr>
        <p:spPr>
          <a:xfrm flipH="1">
            <a:off x="5351575" y="2748050"/>
            <a:ext cx="1785000" cy="60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Edge Cases Examples</a:t>
            </a:r>
            <a:endParaRPr/>
          </a:p>
        </p:txBody>
      </p:sp>
      <p:sp>
        <p:nvSpPr>
          <p:cNvPr id="526" name="Google Shape;526;p54"/>
          <p:cNvSpPr txBox="1"/>
          <p:nvPr>
            <p:ph idx="1" type="body"/>
          </p:nvPr>
        </p:nvSpPr>
        <p:spPr>
          <a:xfrm>
            <a:off x="311700" y="1152475"/>
            <a:ext cx="8520600" cy="35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Components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Services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Functions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Differences</a:t>
            </a:r>
            <a:endParaRPr/>
          </a:p>
        </p:txBody>
      </p:sp>
      <p:sp>
        <p:nvSpPr>
          <p:cNvPr id="120" name="Google Shape;120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London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Unit is a </a:t>
            </a:r>
            <a:r>
              <a:rPr b="1" lang="en-GB"/>
              <a:t>class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Mock everything except the class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Very tightly coupled to implementation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Disadvantages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No refactoring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Lots of code for mocking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No interplay testing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Advantages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Edge cases, finding bugs, exploratory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Great code quality (FP)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Fast</a:t>
            </a:r>
            <a:endParaRPr/>
          </a:p>
        </p:txBody>
      </p:sp>
      <p:sp>
        <p:nvSpPr>
          <p:cNvPr id="121" name="Google Shape;121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Detroit (Chicago)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Unit is a </a:t>
            </a:r>
            <a:r>
              <a:rPr b="1" lang="en-GB"/>
              <a:t>behaviour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Mock out-of-system dependencies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Runs against an API (UI)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Advantages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Great for refactoring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Efficient (coverage)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Disadvantages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Large setup required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Slow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Unit / Integration Range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-GB"/>
              <a:t>Full mocking, no TestBed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Selected mocking, without DOM interaction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Selected mocking, DOM interaction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Most minimal mocking, DOM Interaction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Exotic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-GB"/>
              <a:t>RxJs Marbles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-GB"/>
              <a:t>Visual Regression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Component Tests via Storybook/Cypress (E2E)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532" name="Google Shape;532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Edge Cases: Testing Techniques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Edge Cases</a:t>
            </a:r>
            <a:endParaRPr/>
          </a:p>
        </p:txBody>
      </p:sp>
      <p:sp>
        <p:nvSpPr>
          <p:cNvPr id="538" name="Google Shape;538;p56"/>
          <p:cNvSpPr/>
          <p:nvPr/>
        </p:nvSpPr>
        <p:spPr>
          <a:xfrm>
            <a:off x="3266525" y="2081750"/>
            <a:ext cx="2072400" cy="452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Container</a:t>
            </a:r>
            <a:endParaRPr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Components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39" name="Google Shape;539;p56"/>
          <p:cNvSpPr/>
          <p:nvPr/>
        </p:nvSpPr>
        <p:spPr>
          <a:xfrm>
            <a:off x="4836025" y="2840038"/>
            <a:ext cx="2072400" cy="57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Presentational Components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40" name="Google Shape;540;p56"/>
          <p:cNvSpPr/>
          <p:nvPr/>
        </p:nvSpPr>
        <p:spPr>
          <a:xfrm>
            <a:off x="1697025" y="2860875"/>
            <a:ext cx="2072400" cy="531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State</a:t>
            </a:r>
            <a:endParaRPr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Management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41" name="Google Shape;541;p56"/>
          <p:cNvCxnSpPr>
            <a:stCxn id="538" idx="2"/>
            <a:endCxn id="540" idx="0"/>
          </p:cNvCxnSpPr>
          <p:nvPr/>
        </p:nvCxnSpPr>
        <p:spPr>
          <a:xfrm flipH="1">
            <a:off x="2733125" y="2534150"/>
            <a:ext cx="1569600" cy="32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2" name="Google Shape;542;p56"/>
          <p:cNvCxnSpPr>
            <a:stCxn id="538" idx="2"/>
            <a:endCxn id="539" idx="0"/>
          </p:cNvCxnSpPr>
          <p:nvPr/>
        </p:nvCxnSpPr>
        <p:spPr>
          <a:xfrm>
            <a:off x="4302725" y="2534150"/>
            <a:ext cx="1569600" cy="30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3" name="Google Shape;543;p56"/>
          <p:cNvSpPr/>
          <p:nvPr/>
        </p:nvSpPr>
        <p:spPr>
          <a:xfrm>
            <a:off x="3597275" y="3718625"/>
            <a:ext cx="1410900" cy="503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Domain Models</a:t>
            </a:r>
            <a:endParaRPr sz="13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44" name="Google Shape;544;p56"/>
          <p:cNvCxnSpPr>
            <a:stCxn id="538" idx="2"/>
            <a:endCxn id="543" idx="0"/>
          </p:cNvCxnSpPr>
          <p:nvPr/>
        </p:nvCxnSpPr>
        <p:spPr>
          <a:xfrm>
            <a:off x="4302725" y="2534150"/>
            <a:ext cx="0" cy="118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545" name="Google Shape;545;p56"/>
          <p:cNvCxnSpPr>
            <a:stCxn id="540" idx="2"/>
            <a:endCxn id="543" idx="1"/>
          </p:cNvCxnSpPr>
          <p:nvPr/>
        </p:nvCxnSpPr>
        <p:spPr>
          <a:xfrm>
            <a:off x="2733225" y="3391875"/>
            <a:ext cx="864000" cy="57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46" name="Google Shape;546;p56"/>
          <p:cNvCxnSpPr>
            <a:stCxn id="539" idx="2"/>
            <a:endCxn id="543" idx="3"/>
          </p:cNvCxnSpPr>
          <p:nvPr/>
        </p:nvCxnSpPr>
        <p:spPr>
          <a:xfrm flipH="1">
            <a:off x="5008225" y="3412738"/>
            <a:ext cx="864000" cy="5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547" name="Google Shape;547;p56"/>
          <p:cNvGrpSpPr/>
          <p:nvPr/>
        </p:nvGrpSpPr>
        <p:grpSpPr>
          <a:xfrm>
            <a:off x="6908476" y="2852225"/>
            <a:ext cx="1746412" cy="531000"/>
            <a:chOff x="6702550" y="2852225"/>
            <a:chExt cx="1912200" cy="531000"/>
          </a:xfrm>
        </p:grpSpPr>
        <p:sp>
          <p:nvSpPr>
            <p:cNvPr id="548" name="Google Shape;548;p56"/>
            <p:cNvSpPr txBox="1"/>
            <p:nvPr/>
          </p:nvSpPr>
          <p:spPr>
            <a:xfrm>
              <a:off x="7112350" y="2852225"/>
              <a:ext cx="1502400" cy="5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 sz="1200">
                  <a:solidFill>
                    <a:schemeClr val="dk1"/>
                  </a:solidFill>
                  <a:latin typeface="Asap"/>
                  <a:ea typeface="Asap"/>
                  <a:cs typeface="Asap"/>
                  <a:sym typeface="Asap"/>
                </a:rPr>
                <a:t>Visual Regression</a:t>
              </a:r>
              <a:endParaRPr i="1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 sz="1200">
                  <a:solidFill>
                    <a:schemeClr val="dk1"/>
                  </a:solidFill>
                  <a:latin typeface="Asap"/>
                  <a:ea typeface="Asap"/>
                  <a:cs typeface="Asap"/>
                  <a:sym typeface="Asap"/>
                </a:rPr>
                <a:t>Snapshot</a:t>
              </a:r>
              <a:endParaRPr i="1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cxnSp>
          <p:nvCxnSpPr>
            <p:cNvPr id="549" name="Google Shape;549;p56"/>
            <p:cNvCxnSpPr>
              <a:stCxn id="548" idx="3"/>
              <a:endCxn id="539" idx="3"/>
            </p:cNvCxnSpPr>
            <p:nvPr/>
          </p:nvCxnSpPr>
          <p:spPr>
            <a:xfrm flipH="1">
              <a:off x="6702550" y="3117725"/>
              <a:ext cx="1912200" cy="8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550" name="Google Shape;550;p56"/>
          <p:cNvGrpSpPr/>
          <p:nvPr/>
        </p:nvGrpSpPr>
        <p:grpSpPr>
          <a:xfrm>
            <a:off x="489099" y="2042450"/>
            <a:ext cx="2777400" cy="1083900"/>
            <a:chOff x="489099" y="2042450"/>
            <a:chExt cx="2777400" cy="1083900"/>
          </a:xfrm>
        </p:grpSpPr>
        <p:sp>
          <p:nvSpPr>
            <p:cNvPr id="551" name="Google Shape;551;p56"/>
            <p:cNvSpPr txBox="1"/>
            <p:nvPr/>
          </p:nvSpPr>
          <p:spPr>
            <a:xfrm>
              <a:off x="489099" y="2042450"/>
              <a:ext cx="1934400" cy="5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 sz="1200">
                  <a:solidFill>
                    <a:schemeClr val="dk1"/>
                  </a:solidFill>
                  <a:latin typeface="Asap"/>
                  <a:ea typeface="Asap"/>
                  <a:cs typeface="Asap"/>
                  <a:sym typeface="Asap"/>
                </a:rPr>
                <a:t>Full Mocking / no TestBed</a:t>
              </a:r>
              <a:endParaRPr i="1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 sz="1200">
                  <a:solidFill>
                    <a:schemeClr val="dk1"/>
                  </a:solidFill>
                  <a:latin typeface="Asap"/>
                  <a:ea typeface="Asap"/>
                  <a:cs typeface="Asap"/>
                  <a:sym typeface="Asap"/>
                </a:rPr>
                <a:t>RxJs Marbles</a:t>
              </a:r>
              <a:endParaRPr i="1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cxnSp>
          <p:nvCxnSpPr>
            <p:cNvPr id="552" name="Google Shape;552;p56"/>
            <p:cNvCxnSpPr>
              <a:stCxn id="551" idx="3"/>
              <a:endCxn id="538" idx="1"/>
            </p:cNvCxnSpPr>
            <p:nvPr/>
          </p:nvCxnSpPr>
          <p:spPr>
            <a:xfrm>
              <a:off x="2423499" y="2307950"/>
              <a:ext cx="843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53" name="Google Shape;553;p56"/>
            <p:cNvCxnSpPr>
              <a:stCxn id="551" idx="2"/>
              <a:endCxn id="540" idx="1"/>
            </p:cNvCxnSpPr>
            <p:nvPr/>
          </p:nvCxnSpPr>
          <p:spPr>
            <a:xfrm>
              <a:off x="1456299" y="2573450"/>
              <a:ext cx="240600" cy="552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57"/>
          <p:cNvSpPr txBox="1"/>
          <p:nvPr>
            <p:ph idx="4294967295"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Modules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59" name="Google Shape;559;p57"/>
          <p:cNvSpPr/>
          <p:nvPr/>
        </p:nvSpPr>
        <p:spPr>
          <a:xfrm>
            <a:off x="2160671" y="1230296"/>
            <a:ext cx="4582291" cy="3830483"/>
          </a:xfrm>
          <a:prstGeom prst="flowChartExtract">
            <a:avLst/>
          </a:prstGeom>
          <a:solidFill>
            <a:srgbClr val="3D85C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57"/>
          <p:cNvSpPr/>
          <p:nvPr/>
        </p:nvSpPr>
        <p:spPr>
          <a:xfrm>
            <a:off x="2162450" y="2507875"/>
            <a:ext cx="4580400" cy="2555175"/>
          </a:xfrm>
          <a:custGeom>
            <a:rect b="b" l="l" r="r" t="t"/>
            <a:pathLst>
              <a:path extrusionOk="0" h="102207" w="183216">
                <a:moveTo>
                  <a:pt x="183216" y="102207"/>
                </a:moveTo>
                <a:lnTo>
                  <a:pt x="0" y="102207"/>
                </a:lnTo>
                <a:lnTo>
                  <a:pt x="60946" y="189"/>
                </a:lnTo>
                <a:lnTo>
                  <a:pt x="122460" y="0"/>
                </a:lnTo>
                <a:close/>
              </a:path>
            </a:pathLst>
          </a:custGeom>
          <a:gradFill>
            <a:gsLst>
              <a:gs pos="0">
                <a:srgbClr val="3D85C6"/>
              </a:gs>
              <a:gs pos="26000">
                <a:srgbClr val="3D85C6"/>
              </a:gs>
              <a:gs pos="100000">
                <a:srgbClr val="FFFFFF"/>
              </a:gs>
            </a:gsLst>
            <a:lin ang="5400012" scaled="0"/>
          </a:gradFill>
          <a:ln>
            <a:noFill/>
          </a:ln>
        </p:spPr>
      </p:sp>
      <p:sp>
        <p:nvSpPr>
          <p:cNvPr id="561" name="Google Shape;561;p57"/>
          <p:cNvSpPr/>
          <p:nvPr/>
        </p:nvSpPr>
        <p:spPr>
          <a:xfrm>
            <a:off x="979499" y="3791975"/>
            <a:ext cx="3041700" cy="12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rPr>
              <a:t>Unit Tests</a:t>
            </a:r>
            <a:endParaRPr sz="1700">
              <a:solidFill>
                <a:schemeClr val="dk2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62" name="Google Shape;562;p57"/>
          <p:cNvSpPr/>
          <p:nvPr/>
        </p:nvSpPr>
        <p:spPr>
          <a:xfrm>
            <a:off x="979850" y="2515100"/>
            <a:ext cx="28665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rPr>
              <a:t>Integration Tests</a:t>
            </a:r>
            <a:endParaRPr sz="1700">
              <a:solidFill>
                <a:schemeClr val="dk2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63" name="Google Shape;563;p57"/>
          <p:cNvCxnSpPr/>
          <p:nvPr/>
        </p:nvCxnSpPr>
        <p:spPr>
          <a:xfrm flipH="1" rot="10800000">
            <a:off x="984225" y="2513125"/>
            <a:ext cx="4230300" cy="4200"/>
          </a:xfrm>
          <a:prstGeom prst="straightConnector1">
            <a:avLst/>
          </a:prstGeom>
          <a:noFill/>
          <a:ln cap="flat" cmpd="sng" w="9525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4" name="Google Shape;564;p57"/>
          <p:cNvSpPr/>
          <p:nvPr/>
        </p:nvSpPr>
        <p:spPr>
          <a:xfrm>
            <a:off x="7136575" y="2515100"/>
            <a:ext cx="1475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B7B7B7"/>
                </a:solidFill>
                <a:latin typeface="Asap"/>
                <a:ea typeface="Asap"/>
                <a:cs typeface="Asap"/>
                <a:sym typeface="Asap"/>
              </a:rPr>
              <a:t>Sweet Spot</a:t>
            </a:r>
            <a:endParaRPr sz="1500">
              <a:solidFill>
                <a:srgbClr val="B7B7B7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65" name="Google Shape;565;p57"/>
          <p:cNvSpPr/>
          <p:nvPr/>
        </p:nvSpPr>
        <p:spPr>
          <a:xfrm>
            <a:off x="7136575" y="4594875"/>
            <a:ext cx="1475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B7B7B7"/>
                </a:solidFill>
                <a:latin typeface="Asap"/>
                <a:ea typeface="Asap"/>
                <a:cs typeface="Asap"/>
                <a:sym typeface="Asap"/>
              </a:rPr>
              <a:t>Edge</a:t>
            </a:r>
            <a:r>
              <a:rPr b="1" lang="en-GB" sz="1500"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GB" sz="1500">
                <a:solidFill>
                  <a:srgbClr val="B7B7B7"/>
                </a:solidFill>
                <a:latin typeface="Asap"/>
                <a:ea typeface="Asap"/>
                <a:cs typeface="Asap"/>
                <a:sym typeface="Asap"/>
              </a:rPr>
              <a:t>Cases</a:t>
            </a:r>
            <a:endParaRPr b="1" sz="15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66" name="Google Shape;566;p57"/>
          <p:cNvCxnSpPr>
            <a:stCxn id="565" idx="1"/>
          </p:cNvCxnSpPr>
          <p:nvPr/>
        </p:nvCxnSpPr>
        <p:spPr>
          <a:xfrm rot="10800000">
            <a:off x="6610375" y="4824225"/>
            <a:ext cx="526200" cy="3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7" name="Google Shape;567;p57"/>
          <p:cNvSpPr/>
          <p:nvPr/>
        </p:nvSpPr>
        <p:spPr>
          <a:xfrm>
            <a:off x="7136575" y="3554975"/>
            <a:ext cx="14754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rPr>
              <a:t>Modules</a:t>
            </a:r>
            <a:endParaRPr b="1" sz="1500">
              <a:solidFill>
                <a:schemeClr val="dk2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68" name="Google Shape;568;p57"/>
          <p:cNvCxnSpPr>
            <a:stCxn id="567" idx="1"/>
          </p:cNvCxnSpPr>
          <p:nvPr/>
        </p:nvCxnSpPr>
        <p:spPr>
          <a:xfrm rot="10800000">
            <a:off x="5980975" y="3785525"/>
            <a:ext cx="1155600" cy="2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9" name="Google Shape;569;p57"/>
          <p:cNvCxnSpPr>
            <a:stCxn id="564" idx="1"/>
          </p:cNvCxnSpPr>
          <p:nvPr/>
        </p:nvCxnSpPr>
        <p:spPr>
          <a:xfrm flipH="1">
            <a:off x="5351575" y="2748050"/>
            <a:ext cx="1785000" cy="60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Modules Examples</a:t>
            </a:r>
            <a:endParaRPr/>
          </a:p>
        </p:txBody>
      </p:sp>
      <p:sp>
        <p:nvSpPr>
          <p:cNvPr id="575" name="Google Shape;575;p58"/>
          <p:cNvSpPr txBox="1"/>
          <p:nvPr>
            <p:ph idx="1" type="body"/>
          </p:nvPr>
        </p:nvSpPr>
        <p:spPr>
          <a:xfrm>
            <a:off x="311700" y="1152475"/>
            <a:ext cx="8520600" cy="35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Interplay between Container &amp; Presentational Components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Complex Components (DataGrid)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State Management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Tests with Browser support (LocalStorage,...)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Unit / Integration Range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Full mocking, no TestBed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-GB"/>
              <a:t>Selected mocking, without DOM interaction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-GB"/>
              <a:t>Selected mocking, DOM interaction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Most minimal mocking, DOM Interaction</a:t>
            </a:r>
            <a:endParaRPr>
              <a:solidFill>
                <a:srgbClr val="B7B7B7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Exotic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RxJs Marbles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AutoNum type="alphaLcPeriod"/>
            </a:pPr>
            <a:r>
              <a:rPr lang="en-GB">
                <a:solidFill>
                  <a:srgbClr val="B7B7B7"/>
                </a:solidFill>
              </a:rPr>
              <a:t>Visual Regression</a:t>
            </a:r>
            <a:endParaRPr>
              <a:solidFill>
                <a:srgbClr val="B7B7B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b="1" lang="en-GB"/>
              <a:t>Component Tests via Storybook/Cypress (E2E)</a:t>
            </a:r>
            <a:endParaRPr b="1"/>
          </a:p>
        </p:txBody>
      </p:sp>
      <p:sp>
        <p:nvSpPr>
          <p:cNvPr id="581" name="Google Shape;581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Modules: Testing Techniques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Logical Groups</a:t>
            </a:r>
            <a:endParaRPr/>
          </a:p>
        </p:txBody>
      </p:sp>
      <p:sp>
        <p:nvSpPr>
          <p:cNvPr id="587" name="Google Shape;587;p60"/>
          <p:cNvSpPr/>
          <p:nvPr/>
        </p:nvSpPr>
        <p:spPr>
          <a:xfrm>
            <a:off x="3535800" y="2081750"/>
            <a:ext cx="2072400" cy="4524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Container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Components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88" name="Google Shape;588;p60"/>
          <p:cNvSpPr/>
          <p:nvPr/>
        </p:nvSpPr>
        <p:spPr>
          <a:xfrm>
            <a:off x="5105400" y="2843525"/>
            <a:ext cx="2072400" cy="5727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Presentational Components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589" name="Google Shape;589;p60"/>
          <p:cNvSpPr/>
          <p:nvPr/>
        </p:nvSpPr>
        <p:spPr>
          <a:xfrm>
            <a:off x="1966200" y="2843525"/>
            <a:ext cx="2072400" cy="531000"/>
          </a:xfrm>
          <a:prstGeom prst="rect">
            <a:avLst/>
          </a:prstGeom>
          <a:solidFill>
            <a:srgbClr val="0033B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State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Management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90" name="Google Shape;590;p60"/>
          <p:cNvCxnSpPr>
            <a:stCxn id="587" idx="2"/>
            <a:endCxn id="589" idx="0"/>
          </p:cNvCxnSpPr>
          <p:nvPr/>
        </p:nvCxnSpPr>
        <p:spPr>
          <a:xfrm flipH="1">
            <a:off x="3002400" y="2534150"/>
            <a:ext cx="1569600" cy="30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1" name="Google Shape;591;p60"/>
          <p:cNvCxnSpPr>
            <a:stCxn id="587" idx="2"/>
            <a:endCxn id="588" idx="0"/>
          </p:cNvCxnSpPr>
          <p:nvPr/>
        </p:nvCxnSpPr>
        <p:spPr>
          <a:xfrm>
            <a:off x="4572000" y="2534150"/>
            <a:ext cx="1569600" cy="30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2" name="Google Shape;592;p60"/>
          <p:cNvSpPr/>
          <p:nvPr/>
        </p:nvSpPr>
        <p:spPr>
          <a:xfrm>
            <a:off x="3866550" y="3718625"/>
            <a:ext cx="1410900" cy="503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Asap"/>
                <a:ea typeface="Asap"/>
                <a:cs typeface="Asap"/>
                <a:sym typeface="Asap"/>
              </a:rPr>
              <a:t>Domain Models</a:t>
            </a:r>
            <a:endParaRPr sz="13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593" name="Google Shape;593;p60"/>
          <p:cNvCxnSpPr>
            <a:stCxn id="587" idx="2"/>
            <a:endCxn id="592" idx="0"/>
          </p:cNvCxnSpPr>
          <p:nvPr/>
        </p:nvCxnSpPr>
        <p:spPr>
          <a:xfrm>
            <a:off x="4572000" y="2534150"/>
            <a:ext cx="0" cy="118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594" name="Google Shape;594;p60"/>
          <p:cNvCxnSpPr>
            <a:stCxn id="589" idx="2"/>
            <a:endCxn id="592" idx="1"/>
          </p:cNvCxnSpPr>
          <p:nvPr/>
        </p:nvCxnSpPr>
        <p:spPr>
          <a:xfrm>
            <a:off x="3002400" y="3374525"/>
            <a:ext cx="864300" cy="59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5" name="Google Shape;595;p60"/>
          <p:cNvCxnSpPr>
            <a:stCxn id="588" idx="2"/>
            <a:endCxn id="592" idx="3"/>
          </p:cNvCxnSpPr>
          <p:nvPr/>
        </p:nvCxnSpPr>
        <p:spPr>
          <a:xfrm flipH="1">
            <a:off x="5277300" y="3416225"/>
            <a:ext cx="864300" cy="55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596" name="Google Shape;596;p60"/>
          <p:cNvGrpSpPr/>
          <p:nvPr/>
        </p:nvGrpSpPr>
        <p:grpSpPr>
          <a:xfrm>
            <a:off x="186346" y="2843525"/>
            <a:ext cx="1779900" cy="531000"/>
            <a:chOff x="186346" y="2843525"/>
            <a:chExt cx="1779900" cy="531000"/>
          </a:xfrm>
        </p:grpSpPr>
        <p:sp>
          <p:nvSpPr>
            <p:cNvPr id="597" name="Google Shape;597;p60"/>
            <p:cNvSpPr txBox="1"/>
            <p:nvPr/>
          </p:nvSpPr>
          <p:spPr>
            <a:xfrm>
              <a:off x="186346" y="2843525"/>
              <a:ext cx="1372200" cy="5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 sz="1200">
                  <a:solidFill>
                    <a:schemeClr val="dk1"/>
                  </a:solidFill>
                  <a:latin typeface="Asap"/>
                  <a:ea typeface="Asap"/>
                  <a:cs typeface="Asap"/>
                  <a:sym typeface="Asap"/>
                </a:rPr>
                <a:t>Selected Mocking without DOM</a:t>
              </a:r>
              <a:endParaRPr i="1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cxnSp>
          <p:nvCxnSpPr>
            <p:cNvPr id="598" name="Google Shape;598;p60"/>
            <p:cNvCxnSpPr>
              <a:stCxn id="597" idx="3"/>
              <a:endCxn id="589" idx="1"/>
            </p:cNvCxnSpPr>
            <p:nvPr/>
          </p:nvCxnSpPr>
          <p:spPr>
            <a:xfrm>
              <a:off x="1558546" y="3109025"/>
              <a:ext cx="4077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599" name="Google Shape;599;p60"/>
          <p:cNvGrpSpPr/>
          <p:nvPr/>
        </p:nvGrpSpPr>
        <p:grpSpPr>
          <a:xfrm>
            <a:off x="5608199" y="1781225"/>
            <a:ext cx="3171600" cy="531000"/>
            <a:chOff x="5608199" y="1781225"/>
            <a:chExt cx="3171600" cy="531000"/>
          </a:xfrm>
        </p:grpSpPr>
        <p:sp>
          <p:nvSpPr>
            <p:cNvPr id="600" name="Google Shape;600;p60"/>
            <p:cNvSpPr txBox="1"/>
            <p:nvPr/>
          </p:nvSpPr>
          <p:spPr>
            <a:xfrm>
              <a:off x="6845399" y="1781225"/>
              <a:ext cx="1934400" cy="5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-GB" sz="1200">
                  <a:solidFill>
                    <a:schemeClr val="dk1"/>
                  </a:solidFill>
                  <a:latin typeface="Asap"/>
                  <a:ea typeface="Asap"/>
                  <a:cs typeface="Asap"/>
                  <a:sym typeface="Asap"/>
                </a:rPr>
                <a:t>Selected Mocking with DOM interaction</a:t>
              </a:r>
              <a:endParaRPr i="1"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endParaRPr>
            </a:p>
          </p:txBody>
        </p:sp>
        <p:cxnSp>
          <p:nvCxnSpPr>
            <p:cNvPr id="601" name="Google Shape;601;p60"/>
            <p:cNvCxnSpPr>
              <a:stCxn id="600" idx="1"/>
              <a:endCxn id="587" idx="3"/>
            </p:cNvCxnSpPr>
            <p:nvPr/>
          </p:nvCxnSpPr>
          <p:spPr>
            <a:xfrm flipH="1">
              <a:off x="5608199" y="2046725"/>
              <a:ext cx="1237200" cy="261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607" name="Google Shape;607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Try to go for Integration Tests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 Code Coverage as Analysis Tool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Leave the edge cases for Unit Tests with full mocking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Rest with "Modules" Tests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Apply the right Techniques: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Visual Regression: Presentational Components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RxJs Marbles: NgRx Effect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○"/>
            </a:pPr>
            <a:r>
              <a:rPr lang="en-GB"/>
              <a:t>Storybook/Cypress: Component Groups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62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Lab</a:t>
            </a:r>
            <a:endParaRPr/>
          </a:p>
        </p:txBody>
      </p:sp>
      <p:pic>
        <p:nvPicPr>
          <p:cNvPr id="613" name="Google Shape;613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"/>
            <a:ext cx="9144000" cy="6096016"/>
          </a:xfrm>
          <a:prstGeom prst="rect">
            <a:avLst/>
          </a:prstGeom>
          <a:noFill/>
          <a:ln>
            <a:noFill/>
          </a:ln>
        </p:spPr>
      </p:pic>
      <p:sp>
        <p:nvSpPr>
          <p:cNvPr id="614" name="Google Shape;614;p62"/>
          <p:cNvSpPr txBox="1"/>
          <p:nvPr/>
        </p:nvSpPr>
        <p:spPr>
          <a:xfrm>
            <a:off x="311700" y="445025"/>
            <a:ext cx="17655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Lab Time</a:t>
            </a:r>
            <a:endParaRPr sz="2800"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sp>
        <p:nvSpPr>
          <p:cNvPr id="127" name="Google Shape;127;p29"/>
          <p:cNvSpPr/>
          <p:nvPr/>
        </p:nvSpPr>
        <p:spPr>
          <a:xfrm>
            <a:off x="2866563" y="2189400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8" name="Google Shape;128;p29"/>
          <p:cNvCxnSpPr>
            <a:stCxn id="126" idx="1"/>
            <a:endCxn id="127" idx="3"/>
          </p:cNvCxnSpPr>
          <p:nvPr/>
        </p:nvCxnSpPr>
        <p:spPr>
          <a:xfrm rot="10800000">
            <a:off x="3252238" y="2369775"/>
            <a:ext cx="763800" cy="68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29"/>
          <p:cNvCxnSpPr>
            <a:stCxn id="126" idx="3"/>
            <a:endCxn id="130" idx="1"/>
          </p:cNvCxnSpPr>
          <p:nvPr/>
        </p:nvCxnSpPr>
        <p:spPr>
          <a:xfrm flipH="1" rot="10800000">
            <a:off x="4741738" y="2309775"/>
            <a:ext cx="910500" cy="74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29"/>
          <p:cNvSpPr/>
          <p:nvPr/>
        </p:nvSpPr>
        <p:spPr>
          <a:xfrm>
            <a:off x="5676837" y="3881929"/>
            <a:ext cx="600600" cy="50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" name="Google Shape;132;p29"/>
          <p:cNvCxnSpPr>
            <a:stCxn id="126" idx="3"/>
            <a:endCxn id="131" idx="2"/>
          </p:cNvCxnSpPr>
          <p:nvPr/>
        </p:nvCxnSpPr>
        <p:spPr>
          <a:xfrm>
            <a:off x="4741738" y="3054075"/>
            <a:ext cx="935100" cy="1081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" name="Google Shape;130;p29"/>
          <p:cNvSpPr/>
          <p:nvPr/>
        </p:nvSpPr>
        <p:spPr>
          <a:xfrm>
            <a:off x="5652113" y="2116275"/>
            <a:ext cx="533100" cy="5067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" name="Google Shape;133;p29"/>
          <p:cNvGrpSpPr/>
          <p:nvPr/>
        </p:nvGrpSpPr>
        <p:grpSpPr>
          <a:xfrm>
            <a:off x="3795644" y="608861"/>
            <a:ext cx="1166497" cy="1241845"/>
            <a:chOff x="5158150" y="2440365"/>
            <a:chExt cx="1902000" cy="1941900"/>
          </a:xfrm>
        </p:grpSpPr>
        <p:pic>
          <p:nvPicPr>
            <p:cNvPr id="134" name="Google Shape;134;p2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" name="Google Shape;135;p29"/>
            <p:cNvSpPr/>
            <p:nvPr/>
          </p:nvSpPr>
          <p:spPr>
            <a:xfrm>
              <a:off x="5158150" y="2440365"/>
              <a:ext cx="1902000" cy="19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Test Specs</a:t>
              </a:r>
              <a:endParaRPr/>
            </a:p>
          </p:txBody>
        </p:sp>
      </p:grpSp>
      <p:cxnSp>
        <p:nvCxnSpPr>
          <p:cNvPr id="136" name="Google Shape;136;p29"/>
          <p:cNvCxnSpPr>
            <a:stCxn id="135" idx="2"/>
            <a:endCxn id="126" idx="0"/>
          </p:cNvCxnSpPr>
          <p:nvPr/>
        </p:nvCxnSpPr>
        <p:spPr>
          <a:xfrm>
            <a:off x="4378892" y="1850706"/>
            <a:ext cx="0" cy="88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9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8" name="Google Shape;138;p29"/>
          <p:cNvCxnSpPr>
            <a:stCxn id="126" idx="2"/>
            <a:endCxn id="137" idx="3"/>
          </p:cNvCxnSpPr>
          <p:nvPr/>
        </p:nvCxnSpPr>
        <p:spPr>
          <a:xfrm flipH="1">
            <a:off x="3617188" y="3370725"/>
            <a:ext cx="761700" cy="74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9" name="Google Shape;13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Style</a:t>
            </a:r>
            <a:endParaRPr/>
          </a:p>
        </p:txBody>
      </p:sp>
      <p:sp>
        <p:nvSpPr>
          <p:cNvPr id="140" name="Google Shape;14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0"/>
          <p:cNvSpPr/>
          <p:nvPr/>
        </p:nvSpPr>
        <p:spPr>
          <a:xfrm>
            <a:off x="3433875" y="2094425"/>
            <a:ext cx="2062500" cy="1831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Mocking</a:t>
            </a:r>
            <a:endParaRPr/>
          </a:p>
        </p:txBody>
      </p:sp>
      <p:sp>
        <p:nvSpPr>
          <p:cNvPr id="146" name="Google Shape;146;p30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sp>
        <p:nvSpPr>
          <p:cNvPr id="147" name="Google Shape;147;p30"/>
          <p:cNvSpPr/>
          <p:nvPr/>
        </p:nvSpPr>
        <p:spPr>
          <a:xfrm>
            <a:off x="2866563" y="2189400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8" name="Google Shape;148;p30"/>
          <p:cNvCxnSpPr>
            <a:stCxn id="146" idx="1"/>
            <a:endCxn id="147" idx="3"/>
          </p:cNvCxnSpPr>
          <p:nvPr/>
        </p:nvCxnSpPr>
        <p:spPr>
          <a:xfrm rot="10800000">
            <a:off x="3252238" y="2369775"/>
            <a:ext cx="763800" cy="68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49" name="Google Shape;149;p30"/>
          <p:cNvCxnSpPr>
            <a:stCxn id="146" idx="3"/>
            <a:endCxn id="150" idx="1"/>
          </p:cNvCxnSpPr>
          <p:nvPr/>
        </p:nvCxnSpPr>
        <p:spPr>
          <a:xfrm flipH="1" rot="10800000">
            <a:off x="4741738" y="2309775"/>
            <a:ext cx="910500" cy="74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1" name="Google Shape;151;p30"/>
          <p:cNvSpPr/>
          <p:nvPr/>
        </p:nvSpPr>
        <p:spPr>
          <a:xfrm>
            <a:off x="5676837" y="3881929"/>
            <a:ext cx="600600" cy="50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Google Shape;152;p30"/>
          <p:cNvCxnSpPr>
            <a:stCxn id="146" idx="3"/>
            <a:endCxn id="151" idx="2"/>
          </p:cNvCxnSpPr>
          <p:nvPr/>
        </p:nvCxnSpPr>
        <p:spPr>
          <a:xfrm>
            <a:off x="4741738" y="3054075"/>
            <a:ext cx="935100" cy="1081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0" name="Google Shape;150;p30"/>
          <p:cNvSpPr/>
          <p:nvPr/>
        </p:nvSpPr>
        <p:spPr>
          <a:xfrm>
            <a:off x="5652113" y="2116275"/>
            <a:ext cx="533100" cy="5067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" name="Google Shape;153;p30"/>
          <p:cNvGrpSpPr/>
          <p:nvPr/>
        </p:nvGrpSpPr>
        <p:grpSpPr>
          <a:xfrm>
            <a:off x="3795644" y="608861"/>
            <a:ext cx="1166497" cy="1241845"/>
            <a:chOff x="5158150" y="2440365"/>
            <a:chExt cx="1902000" cy="1941900"/>
          </a:xfrm>
        </p:grpSpPr>
        <p:pic>
          <p:nvPicPr>
            <p:cNvPr id="154" name="Google Shape;154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30"/>
            <p:cNvSpPr/>
            <p:nvPr/>
          </p:nvSpPr>
          <p:spPr>
            <a:xfrm>
              <a:off x="5158150" y="2440365"/>
              <a:ext cx="1902000" cy="19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Test Specs</a:t>
              </a:r>
              <a:endParaRPr/>
            </a:p>
          </p:txBody>
        </p:sp>
      </p:grpSp>
      <p:cxnSp>
        <p:nvCxnSpPr>
          <p:cNvPr id="156" name="Google Shape;156;p30"/>
          <p:cNvCxnSpPr>
            <a:stCxn id="155" idx="2"/>
            <a:endCxn id="146" idx="0"/>
          </p:cNvCxnSpPr>
          <p:nvPr/>
        </p:nvCxnSpPr>
        <p:spPr>
          <a:xfrm>
            <a:off x="4378892" y="1850706"/>
            <a:ext cx="0" cy="88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" name="Google Shape;157;p30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" name="Google Shape;158;p30"/>
          <p:cNvCxnSpPr>
            <a:stCxn id="146" idx="2"/>
            <a:endCxn id="157" idx="3"/>
          </p:cNvCxnSpPr>
          <p:nvPr/>
        </p:nvCxnSpPr>
        <p:spPr>
          <a:xfrm flipH="1">
            <a:off x="3617188" y="3370725"/>
            <a:ext cx="761700" cy="74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9" name="Google Shape;15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Style</a:t>
            </a:r>
            <a:endParaRPr/>
          </a:p>
        </p:txBody>
      </p:sp>
      <p:sp>
        <p:nvSpPr>
          <p:cNvPr id="160" name="Google Shape;160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/>
          <p:nvPr/>
        </p:nvSpPr>
        <p:spPr>
          <a:xfrm>
            <a:off x="3433875" y="2094425"/>
            <a:ext cx="2062500" cy="1831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Mocking</a:t>
            </a:r>
            <a:endParaRPr/>
          </a:p>
        </p:txBody>
      </p:sp>
      <p:sp>
        <p:nvSpPr>
          <p:cNvPr id="167" name="Google Shape;167;p31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sp>
        <p:nvSpPr>
          <p:cNvPr id="168" name="Google Shape;168;p31"/>
          <p:cNvSpPr/>
          <p:nvPr/>
        </p:nvSpPr>
        <p:spPr>
          <a:xfrm>
            <a:off x="2866563" y="2189400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31"/>
          <p:cNvCxnSpPr>
            <a:stCxn id="167" idx="1"/>
            <a:endCxn id="168" idx="3"/>
          </p:cNvCxnSpPr>
          <p:nvPr/>
        </p:nvCxnSpPr>
        <p:spPr>
          <a:xfrm rot="10800000">
            <a:off x="3252238" y="2369775"/>
            <a:ext cx="763800" cy="68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31"/>
          <p:cNvCxnSpPr>
            <a:stCxn id="167" idx="3"/>
            <a:endCxn id="171" idx="1"/>
          </p:cNvCxnSpPr>
          <p:nvPr/>
        </p:nvCxnSpPr>
        <p:spPr>
          <a:xfrm flipH="1" rot="10800000">
            <a:off x="4741738" y="2309775"/>
            <a:ext cx="910500" cy="74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72" name="Google Shape;172;p31"/>
          <p:cNvSpPr/>
          <p:nvPr/>
        </p:nvSpPr>
        <p:spPr>
          <a:xfrm>
            <a:off x="5676837" y="3881929"/>
            <a:ext cx="600600" cy="50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" name="Google Shape;173;p31"/>
          <p:cNvCxnSpPr>
            <a:stCxn id="167" idx="3"/>
            <a:endCxn id="172" idx="2"/>
          </p:cNvCxnSpPr>
          <p:nvPr/>
        </p:nvCxnSpPr>
        <p:spPr>
          <a:xfrm>
            <a:off x="4741738" y="3054075"/>
            <a:ext cx="935100" cy="1081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71" name="Google Shape;171;p31"/>
          <p:cNvSpPr/>
          <p:nvPr/>
        </p:nvSpPr>
        <p:spPr>
          <a:xfrm>
            <a:off x="5652113" y="2116275"/>
            <a:ext cx="533100" cy="5067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31"/>
          <p:cNvGrpSpPr/>
          <p:nvPr/>
        </p:nvGrpSpPr>
        <p:grpSpPr>
          <a:xfrm>
            <a:off x="3795644" y="608861"/>
            <a:ext cx="1166497" cy="1241845"/>
            <a:chOff x="5158150" y="2440365"/>
            <a:chExt cx="1902000" cy="1941900"/>
          </a:xfrm>
        </p:grpSpPr>
        <p:pic>
          <p:nvPicPr>
            <p:cNvPr id="175" name="Google Shape;175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6" name="Google Shape;176;p31"/>
            <p:cNvSpPr/>
            <p:nvPr/>
          </p:nvSpPr>
          <p:spPr>
            <a:xfrm>
              <a:off x="5158150" y="2440365"/>
              <a:ext cx="1902000" cy="19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Test Specs</a:t>
              </a:r>
              <a:endParaRPr/>
            </a:p>
          </p:txBody>
        </p:sp>
      </p:grpSp>
      <p:cxnSp>
        <p:nvCxnSpPr>
          <p:cNvPr id="177" name="Google Shape;177;p31"/>
          <p:cNvCxnSpPr>
            <a:stCxn id="176" idx="2"/>
            <a:endCxn id="167" idx="0"/>
          </p:cNvCxnSpPr>
          <p:nvPr/>
        </p:nvCxnSpPr>
        <p:spPr>
          <a:xfrm>
            <a:off x="4378892" y="1850706"/>
            <a:ext cx="0" cy="88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31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9" name="Google Shape;179;p31"/>
          <p:cNvCxnSpPr>
            <a:stCxn id="167" idx="2"/>
            <a:endCxn id="178" idx="3"/>
          </p:cNvCxnSpPr>
          <p:nvPr/>
        </p:nvCxnSpPr>
        <p:spPr>
          <a:xfrm flipH="1">
            <a:off x="3617188" y="3370725"/>
            <a:ext cx="761700" cy="74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80" name="Google Shape;18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Style</a:t>
            </a:r>
            <a:endParaRPr/>
          </a:p>
        </p:txBody>
      </p:sp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/>
          <p:nvPr/>
        </p:nvSpPr>
        <p:spPr>
          <a:xfrm>
            <a:off x="3433875" y="2094425"/>
            <a:ext cx="2062500" cy="18315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Mocking</a:t>
            </a:r>
            <a:endParaRPr/>
          </a:p>
        </p:txBody>
      </p:sp>
      <p:sp>
        <p:nvSpPr>
          <p:cNvPr id="188" name="Google Shape;188;p32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sp>
        <p:nvSpPr>
          <p:cNvPr id="189" name="Google Shape;189;p32"/>
          <p:cNvSpPr/>
          <p:nvPr/>
        </p:nvSpPr>
        <p:spPr>
          <a:xfrm>
            <a:off x="2866563" y="2189400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0" name="Google Shape;190;p32"/>
          <p:cNvCxnSpPr>
            <a:stCxn id="188" idx="1"/>
            <a:endCxn id="189" idx="3"/>
          </p:cNvCxnSpPr>
          <p:nvPr/>
        </p:nvCxnSpPr>
        <p:spPr>
          <a:xfrm rot="10800000">
            <a:off x="3252238" y="2369775"/>
            <a:ext cx="763800" cy="68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32"/>
          <p:cNvCxnSpPr>
            <a:stCxn id="188" idx="3"/>
            <a:endCxn id="192" idx="1"/>
          </p:cNvCxnSpPr>
          <p:nvPr/>
        </p:nvCxnSpPr>
        <p:spPr>
          <a:xfrm flipH="1" rot="10800000">
            <a:off x="4741738" y="2309775"/>
            <a:ext cx="910500" cy="74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93" name="Google Shape;193;p32"/>
          <p:cNvSpPr/>
          <p:nvPr/>
        </p:nvSpPr>
        <p:spPr>
          <a:xfrm>
            <a:off x="5676837" y="3881929"/>
            <a:ext cx="600600" cy="50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4" name="Google Shape;194;p32"/>
          <p:cNvCxnSpPr>
            <a:stCxn id="188" idx="3"/>
            <a:endCxn id="193" idx="2"/>
          </p:cNvCxnSpPr>
          <p:nvPr/>
        </p:nvCxnSpPr>
        <p:spPr>
          <a:xfrm>
            <a:off x="4741738" y="3054075"/>
            <a:ext cx="935100" cy="1081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192" name="Google Shape;192;p32"/>
          <p:cNvSpPr/>
          <p:nvPr/>
        </p:nvSpPr>
        <p:spPr>
          <a:xfrm>
            <a:off x="5652113" y="2116275"/>
            <a:ext cx="533100" cy="5067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" name="Google Shape;195;p32"/>
          <p:cNvGrpSpPr/>
          <p:nvPr/>
        </p:nvGrpSpPr>
        <p:grpSpPr>
          <a:xfrm>
            <a:off x="3795644" y="608861"/>
            <a:ext cx="1166497" cy="1241845"/>
            <a:chOff x="5158150" y="2440365"/>
            <a:chExt cx="1902000" cy="1941900"/>
          </a:xfrm>
        </p:grpSpPr>
        <p:pic>
          <p:nvPicPr>
            <p:cNvPr id="196" name="Google Shape;196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7" name="Google Shape;197;p32"/>
            <p:cNvSpPr/>
            <p:nvPr/>
          </p:nvSpPr>
          <p:spPr>
            <a:xfrm>
              <a:off x="5158150" y="2440365"/>
              <a:ext cx="1902000" cy="19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Test Specs</a:t>
              </a:r>
              <a:endParaRPr/>
            </a:p>
          </p:txBody>
        </p:sp>
      </p:grpSp>
      <p:cxnSp>
        <p:nvCxnSpPr>
          <p:cNvPr id="198" name="Google Shape;198;p32"/>
          <p:cNvCxnSpPr>
            <a:stCxn id="197" idx="2"/>
            <a:endCxn id="188" idx="0"/>
          </p:cNvCxnSpPr>
          <p:nvPr/>
        </p:nvCxnSpPr>
        <p:spPr>
          <a:xfrm>
            <a:off x="4378892" y="1850706"/>
            <a:ext cx="0" cy="88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9" name="Google Shape;199;p32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0" name="Google Shape;200;p32"/>
          <p:cNvCxnSpPr>
            <a:stCxn id="188" idx="2"/>
            <a:endCxn id="199" idx="3"/>
          </p:cNvCxnSpPr>
          <p:nvPr/>
        </p:nvCxnSpPr>
        <p:spPr>
          <a:xfrm flipH="1">
            <a:off x="3617188" y="3370725"/>
            <a:ext cx="761700" cy="74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01" name="Google Shape;201;p32"/>
          <p:cNvSpPr/>
          <p:nvPr/>
        </p:nvSpPr>
        <p:spPr>
          <a:xfrm>
            <a:off x="3526988" y="2698675"/>
            <a:ext cx="214313" cy="178594"/>
          </a:xfrm>
          <a:prstGeom prst="flowChartManualOperation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2" name="Google Shape;202;p32"/>
          <p:cNvCxnSpPr>
            <a:stCxn id="188" idx="1"/>
            <a:endCxn id="201" idx="3"/>
          </p:cNvCxnSpPr>
          <p:nvPr/>
        </p:nvCxnSpPr>
        <p:spPr>
          <a:xfrm rot="10800000">
            <a:off x="3719938" y="2787975"/>
            <a:ext cx="296100" cy="26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" name="Google Shape;203;p32"/>
          <p:cNvSpPr/>
          <p:nvPr/>
        </p:nvSpPr>
        <p:spPr>
          <a:xfrm>
            <a:off x="5184000" y="2499325"/>
            <a:ext cx="266400" cy="2667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4" name="Google Shape;204;p32"/>
          <p:cNvCxnSpPr>
            <a:stCxn id="188" idx="3"/>
          </p:cNvCxnSpPr>
          <p:nvPr/>
        </p:nvCxnSpPr>
        <p:spPr>
          <a:xfrm flipH="1" rot="10800000">
            <a:off x="4741738" y="2673975"/>
            <a:ext cx="465000" cy="38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5" name="Google Shape;205;p32"/>
          <p:cNvSpPr/>
          <p:nvPr/>
        </p:nvSpPr>
        <p:spPr>
          <a:xfrm>
            <a:off x="3909600" y="3582450"/>
            <a:ext cx="503700" cy="20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6" name="Google Shape;206;p32"/>
          <p:cNvCxnSpPr>
            <a:stCxn id="188" idx="2"/>
            <a:endCxn id="205" idx="3"/>
          </p:cNvCxnSpPr>
          <p:nvPr/>
        </p:nvCxnSpPr>
        <p:spPr>
          <a:xfrm flipH="1">
            <a:off x="4161388" y="3370725"/>
            <a:ext cx="217500" cy="21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7" name="Google Shape;207;p32"/>
          <p:cNvSpPr/>
          <p:nvPr/>
        </p:nvSpPr>
        <p:spPr>
          <a:xfrm>
            <a:off x="5086800" y="3463279"/>
            <a:ext cx="300300" cy="26280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" name="Google Shape;208;p32"/>
          <p:cNvCxnSpPr>
            <a:stCxn id="188" idx="3"/>
            <a:endCxn id="207" idx="1"/>
          </p:cNvCxnSpPr>
          <p:nvPr/>
        </p:nvCxnSpPr>
        <p:spPr>
          <a:xfrm>
            <a:off x="4741738" y="3054075"/>
            <a:ext cx="389100" cy="44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" name="Google Shape;20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London Style</a:t>
            </a:r>
            <a:endParaRPr/>
          </a:p>
        </p:txBody>
      </p:sp>
      <p:sp>
        <p:nvSpPr>
          <p:cNvPr id="210" name="Google Shape;210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/>
          <p:nvPr/>
        </p:nvSpPr>
        <p:spPr>
          <a:xfrm>
            <a:off x="1962900" y="1811925"/>
            <a:ext cx="4612500" cy="283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Behaviour</a:t>
            </a:r>
            <a:endParaRPr/>
          </a:p>
        </p:txBody>
      </p:sp>
      <p:sp>
        <p:nvSpPr>
          <p:cNvPr id="217" name="Google Shape;217;p33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sp>
        <p:nvSpPr>
          <p:cNvPr id="218" name="Google Shape;218;p33"/>
          <p:cNvSpPr/>
          <p:nvPr/>
        </p:nvSpPr>
        <p:spPr>
          <a:xfrm>
            <a:off x="2866563" y="2189400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9" name="Google Shape;219;p33"/>
          <p:cNvCxnSpPr>
            <a:stCxn id="217" idx="1"/>
            <a:endCxn id="218" idx="3"/>
          </p:cNvCxnSpPr>
          <p:nvPr/>
        </p:nvCxnSpPr>
        <p:spPr>
          <a:xfrm rot="10800000">
            <a:off x="3252238" y="2369775"/>
            <a:ext cx="763800" cy="68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0" name="Google Shape;220;p33"/>
          <p:cNvCxnSpPr>
            <a:stCxn id="217" idx="3"/>
            <a:endCxn id="221" idx="1"/>
          </p:cNvCxnSpPr>
          <p:nvPr/>
        </p:nvCxnSpPr>
        <p:spPr>
          <a:xfrm flipH="1" rot="10800000">
            <a:off x="4741738" y="2309775"/>
            <a:ext cx="910500" cy="74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2" name="Google Shape;222;p33"/>
          <p:cNvSpPr/>
          <p:nvPr/>
        </p:nvSpPr>
        <p:spPr>
          <a:xfrm>
            <a:off x="5676837" y="3881929"/>
            <a:ext cx="600600" cy="50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3" name="Google Shape;223;p33"/>
          <p:cNvCxnSpPr>
            <a:stCxn id="217" idx="3"/>
            <a:endCxn id="222" idx="2"/>
          </p:cNvCxnSpPr>
          <p:nvPr/>
        </p:nvCxnSpPr>
        <p:spPr>
          <a:xfrm>
            <a:off x="4741738" y="3054075"/>
            <a:ext cx="935100" cy="1081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33"/>
          <p:cNvSpPr/>
          <p:nvPr/>
        </p:nvSpPr>
        <p:spPr>
          <a:xfrm>
            <a:off x="5652113" y="2116275"/>
            <a:ext cx="533100" cy="5067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4" name="Google Shape;224;p33"/>
          <p:cNvGrpSpPr/>
          <p:nvPr/>
        </p:nvGrpSpPr>
        <p:grpSpPr>
          <a:xfrm>
            <a:off x="3795644" y="608861"/>
            <a:ext cx="1166497" cy="1241845"/>
            <a:chOff x="5158150" y="2440365"/>
            <a:chExt cx="1902000" cy="1941900"/>
          </a:xfrm>
        </p:grpSpPr>
        <p:pic>
          <p:nvPicPr>
            <p:cNvPr id="225" name="Google Shape;225;p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33"/>
            <p:cNvSpPr/>
            <p:nvPr/>
          </p:nvSpPr>
          <p:spPr>
            <a:xfrm>
              <a:off x="5158150" y="2440365"/>
              <a:ext cx="1902000" cy="19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Test Specs</a:t>
              </a:r>
              <a:endParaRPr/>
            </a:p>
          </p:txBody>
        </p:sp>
      </p:grpSp>
      <p:cxnSp>
        <p:nvCxnSpPr>
          <p:cNvPr id="227" name="Google Shape;227;p33"/>
          <p:cNvCxnSpPr>
            <a:stCxn id="226" idx="2"/>
            <a:endCxn id="217" idx="0"/>
          </p:cNvCxnSpPr>
          <p:nvPr/>
        </p:nvCxnSpPr>
        <p:spPr>
          <a:xfrm>
            <a:off x="4378892" y="1850706"/>
            <a:ext cx="0" cy="88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8" name="Google Shape;228;p33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9" name="Google Shape;229;p33"/>
          <p:cNvCxnSpPr>
            <a:stCxn id="217" idx="2"/>
            <a:endCxn id="228" idx="3"/>
          </p:cNvCxnSpPr>
          <p:nvPr/>
        </p:nvCxnSpPr>
        <p:spPr>
          <a:xfrm flipH="1">
            <a:off x="3617188" y="3370725"/>
            <a:ext cx="761700" cy="74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0" name="Google Shape;23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Detroit Style</a:t>
            </a:r>
            <a:endParaRPr/>
          </a:p>
        </p:txBody>
      </p:sp>
      <p:sp>
        <p:nvSpPr>
          <p:cNvPr id="231" name="Google Shape;231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/>
          <p:nvPr/>
        </p:nvSpPr>
        <p:spPr>
          <a:xfrm>
            <a:off x="1962900" y="1811925"/>
            <a:ext cx="4612500" cy="2839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Behaviour</a:t>
            </a:r>
            <a:endParaRPr/>
          </a:p>
        </p:txBody>
      </p:sp>
      <p:sp>
        <p:nvSpPr>
          <p:cNvPr id="238" name="Google Shape;238;p34"/>
          <p:cNvSpPr/>
          <p:nvPr/>
        </p:nvSpPr>
        <p:spPr>
          <a:xfrm>
            <a:off x="4016038" y="2737425"/>
            <a:ext cx="725700" cy="633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</a:t>
            </a:r>
            <a:endParaRPr/>
          </a:p>
        </p:txBody>
      </p:sp>
      <p:sp>
        <p:nvSpPr>
          <p:cNvPr id="239" name="Google Shape;239;p34"/>
          <p:cNvSpPr/>
          <p:nvPr/>
        </p:nvSpPr>
        <p:spPr>
          <a:xfrm>
            <a:off x="2866563" y="2189400"/>
            <a:ext cx="428625" cy="360450"/>
          </a:xfrm>
          <a:prstGeom prst="flowChartManualOperation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0" name="Google Shape;240;p34"/>
          <p:cNvCxnSpPr>
            <a:stCxn id="238" idx="1"/>
            <a:endCxn id="239" idx="3"/>
          </p:cNvCxnSpPr>
          <p:nvPr/>
        </p:nvCxnSpPr>
        <p:spPr>
          <a:xfrm rot="10800000">
            <a:off x="3252238" y="2369775"/>
            <a:ext cx="763800" cy="68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1" name="Google Shape;241;p34"/>
          <p:cNvCxnSpPr>
            <a:stCxn id="238" idx="3"/>
            <a:endCxn id="242" idx="1"/>
          </p:cNvCxnSpPr>
          <p:nvPr/>
        </p:nvCxnSpPr>
        <p:spPr>
          <a:xfrm flipH="1" rot="10800000">
            <a:off x="4741738" y="2309775"/>
            <a:ext cx="910500" cy="744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3" name="Google Shape;243;p34"/>
          <p:cNvSpPr/>
          <p:nvPr/>
        </p:nvSpPr>
        <p:spPr>
          <a:xfrm>
            <a:off x="5676837" y="3881929"/>
            <a:ext cx="600600" cy="506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4" name="Google Shape;244;p34"/>
          <p:cNvCxnSpPr>
            <a:stCxn id="238" idx="3"/>
            <a:endCxn id="243" idx="2"/>
          </p:cNvCxnSpPr>
          <p:nvPr/>
        </p:nvCxnSpPr>
        <p:spPr>
          <a:xfrm>
            <a:off x="4741738" y="3054075"/>
            <a:ext cx="935100" cy="1081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2" name="Google Shape;242;p34"/>
          <p:cNvSpPr/>
          <p:nvPr/>
        </p:nvSpPr>
        <p:spPr>
          <a:xfrm>
            <a:off x="5652113" y="2116275"/>
            <a:ext cx="533100" cy="5067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5" name="Google Shape;245;p34"/>
          <p:cNvGrpSpPr/>
          <p:nvPr/>
        </p:nvGrpSpPr>
        <p:grpSpPr>
          <a:xfrm>
            <a:off x="3795644" y="608861"/>
            <a:ext cx="1166497" cy="1241845"/>
            <a:chOff x="5158150" y="2440365"/>
            <a:chExt cx="1902000" cy="1941900"/>
          </a:xfrm>
        </p:grpSpPr>
        <p:pic>
          <p:nvPicPr>
            <p:cNvPr id="246" name="Google Shape;246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7" name="Google Shape;247;p34"/>
            <p:cNvSpPr/>
            <p:nvPr/>
          </p:nvSpPr>
          <p:spPr>
            <a:xfrm>
              <a:off x="5158150" y="2440365"/>
              <a:ext cx="1902000" cy="194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Test Specs</a:t>
              </a:r>
              <a:endParaRPr/>
            </a:p>
          </p:txBody>
        </p:sp>
      </p:grpSp>
      <p:cxnSp>
        <p:nvCxnSpPr>
          <p:cNvPr id="248" name="Google Shape;248;p34"/>
          <p:cNvCxnSpPr>
            <a:stCxn id="247" idx="2"/>
            <a:endCxn id="238" idx="0"/>
          </p:cNvCxnSpPr>
          <p:nvPr/>
        </p:nvCxnSpPr>
        <p:spPr>
          <a:xfrm>
            <a:off x="4378892" y="1850706"/>
            <a:ext cx="0" cy="88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9" name="Google Shape;249;p34"/>
          <p:cNvSpPr/>
          <p:nvPr/>
        </p:nvSpPr>
        <p:spPr>
          <a:xfrm>
            <a:off x="3113225" y="4115850"/>
            <a:ext cx="1007700" cy="4188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0" name="Google Shape;250;p34"/>
          <p:cNvCxnSpPr>
            <a:stCxn id="238" idx="2"/>
            <a:endCxn id="249" idx="3"/>
          </p:cNvCxnSpPr>
          <p:nvPr/>
        </p:nvCxnSpPr>
        <p:spPr>
          <a:xfrm flipH="1">
            <a:off x="3617188" y="3370725"/>
            <a:ext cx="761700" cy="74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p34"/>
          <p:cNvSpPr txBox="1"/>
          <p:nvPr/>
        </p:nvSpPr>
        <p:spPr>
          <a:xfrm>
            <a:off x="112025" y="4037100"/>
            <a:ext cx="17877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Out-of-System Dependency</a:t>
            </a:r>
            <a:endParaRPr sz="1000"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e.g. HttpClient</a:t>
            </a:r>
            <a:endParaRPr sz="10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52" name="Google Shape;252;p34"/>
          <p:cNvCxnSpPr>
            <a:stCxn id="251" idx="3"/>
            <a:endCxn id="249" idx="2"/>
          </p:cNvCxnSpPr>
          <p:nvPr/>
        </p:nvCxnSpPr>
        <p:spPr>
          <a:xfrm>
            <a:off x="1899725" y="4325250"/>
            <a:ext cx="1213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3" name="Google Shape;25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Detroit Style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ngularArchitect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